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6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7D31"/>
    <a:srgbClr val="70AD47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80BBC0-51BB-450C-8980-92F9DC7871B6}" v="44" dt="2025-05-19T20:15:57.8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8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83B17F-46B2-768D-CFB9-BB522F32FC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B769ECE-974C-6148-5855-7C5EB57CD4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77FD6B1-29B7-03AC-5B20-A5A86CC4C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011CE98-8204-7796-7457-7A1D310A2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D9B567A-7EDF-D7C3-7833-9AF7A296E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4535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F969B4-D170-C2A6-2ED0-01BB7A2BB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D5FDDB2-0626-DDF5-A3D6-88A1AC26B8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6E46245-4A72-BD70-8A76-80D898590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76F5A73-1B9C-2F9D-4FCE-8798CFD85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6C5F064-93F2-3767-064B-B7942AC1E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1444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5670BD4-D177-E24E-35E6-9EE9360AA9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253D55E-18B7-F35E-208E-B8F46D792E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6460020-C1A3-2744-E5F7-15A860FEA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B84EE73-E8D2-4E1C-8DB5-086F6CDB5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A7253A8-1CAB-5CE8-8752-3ED83188C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0677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2E899F-241B-2364-DC5F-72E3B1F4C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1F0DC88-969A-9200-0FB5-4FF46F26A5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F8A2A9-1852-8BAA-AA4E-763C23083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1E56939-04A6-6752-4B77-773655503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9DCDB49-8358-E35E-F34F-36F5283F5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7419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D7B7A1-9F51-CC85-B3DE-2731C0267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42BB4EC-D372-B0E9-6947-20C9881A10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2EC8AA-4CA5-872B-E770-8C74C7B64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50C8661-45D1-679D-C475-918684631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43C0678-16A4-1CCA-0B1C-6EBBD2203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7765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CBB30B-D976-3C52-6ABB-31350534D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BB2EE49-F3CA-F65E-BE7B-6A459D1956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2AC4C9F-52BC-70D8-BCA9-EC3C53BD14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702F520-E86D-4F4C-C0E6-E5623F6C3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8C8C2BF-1BAA-69C3-242E-5E1A6DE96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59C5D6C-A8D1-D5E9-3D07-661B60FDF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0678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D14583-0E52-011A-F365-E5989618D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9A33454-7C8D-3ADA-B500-7995A9461C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8F1BE6F-C12F-0C46-AB2A-7954B16E1A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DD7CC14-8CAF-39F4-8747-917F3751B8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9A16953-A945-3706-321C-2EE12F534F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AA84428-7421-F08B-05FE-8B83EF47C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D705FFA-4EC6-E350-11FF-F6E86CA1F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3B37904-B957-FD1C-2E46-9947E0145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576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8AE144-AAE2-5D8C-840B-53178998B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FD2CFBA-0F1B-1C64-0A03-A3A5199F9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D5ACFB4-2705-743A-AE58-354129A1D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14FAAA4-594B-4072-065B-16DF782D2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5682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CC595F7-20DB-C211-B117-41788D06E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805E6FA-B2B8-FD81-6A40-AA9C06F89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8E84D1B-1E7D-7EFF-943C-B0B29DA2F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9303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95B499-DD43-0641-E46D-068363A81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4C413E0-D854-2C80-BC0A-C3BB55A13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4452D41-F1EF-512E-A837-0E9D06EBC3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152EE58-7B0D-170A-A1F3-992C35366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B03AE4F-8FA0-357B-5F30-68A2DEAB0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6334A4F-FE20-0060-FAA3-DAF40E50F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7636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9771AA-8514-A477-DEFB-E2FF75848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45416D6-9977-47EF-CD71-C4782F0400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86BF008-2BBC-08E7-76E8-290FE92CE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C29D32B-3D93-4D68-1B2C-4A3EF46EE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C983D4C-6FF3-A45D-6640-8F140AE07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76C3169-4B6F-1689-AB27-8B61045BF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2370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852E016-1C08-C88A-03EF-060CFD03B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48C4ED9-6722-F100-56BE-243EB4F257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5E4FFA1-2A70-C7D3-98CC-0BA24EDAD6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7599CE7-5D09-DC87-997C-61840A24DD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34D4375-9BD8-10BC-2DAC-3468EC589B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6742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11F08651-47E4-5E64-615F-DC6BF9F1D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432" y="0"/>
            <a:ext cx="9969568" cy="61656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5 - </a:t>
            </a:r>
            <a:r>
              <a:rPr lang="fr-FR" sz="3200" i="0" u="none" strike="noStrike" baseline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Fraction quotient et opérations sur les fractions</a:t>
            </a:r>
            <a:endParaRPr lang="fr-FR" sz="3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DB5A8DD1-16E7-3A1D-C623-CB93077F0E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1020" y="6297195"/>
            <a:ext cx="1220980" cy="449293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D8A91BFB-7719-BD0C-C545-9378C9F152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8331" y="829393"/>
            <a:ext cx="3048000" cy="578338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14820A9A-44DD-B5D9-B446-81245F75D9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6634" y="65466"/>
            <a:ext cx="1954925" cy="62729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B1055ED7-A865-ACB7-CE56-186E1C570551}"/>
                  </a:ext>
                </a:extLst>
              </p:cNvPr>
              <p:cNvSpPr txBox="1"/>
              <p:nvPr/>
            </p:nvSpPr>
            <p:spPr>
              <a:xfrm>
                <a:off x="857692" y="1620564"/>
                <a:ext cx="6096000" cy="439569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Bef>
                    <a:spcPts val="1440"/>
                  </a:spcBef>
                  <a:spcAft>
                    <a:spcPts val="800"/>
                  </a:spcAft>
                </a:pPr>
                <a:r>
                  <a:rPr lang="fr-FR" sz="2400" b="1" kern="100" dirty="0">
                    <a:solidFill>
                      <a:srgbClr val="70AD47"/>
                    </a:solidFill>
                    <a:latin typeface="Calibri" panose="020F0502020204030204" pitchFamily="34" charset="0"/>
                    <a:ea typeface="Arial" panose="020B0604020202020204" pitchFamily="34" charset="0"/>
                  </a:rPr>
                  <a:t>1</a:t>
                </a:r>
                <a:r>
                  <a:rPr lang="fr-FR" sz="24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 </a:t>
                </a:r>
                <a:r>
                  <a:rPr lang="fr-FR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Compléter :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4</m:t>
                        </m:r>
                      </m:num>
                      <m:den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fr-FR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 = 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…</m:t>
                        </m:r>
                      </m:num>
                      <m:den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fr-FR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 + 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…</m:t>
                        </m:r>
                      </m:num>
                      <m:den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3</m:t>
                        </m:r>
                      </m:den>
                    </m:f>
                    <m:r>
                      <a:rPr lang="fr-FR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 </m:t>
                    </m:r>
                  </m:oMath>
                </a14:m>
                <a:r>
                  <a:rPr lang="fr-FR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 + 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…</m:t>
                        </m:r>
                      </m:num>
                      <m:den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fr-FR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 + 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…</m:t>
                        </m:r>
                      </m:num>
                      <m:den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3</m:t>
                        </m:r>
                      </m:den>
                    </m:f>
                  </m:oMath>
                </a14:m>
                <a:endParaRPr lang="fr-FR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>
                  <a:lnSpc>
                    <a:spcPct val="115000"/>
                  </a:lnSpc>
                  <a:spcBef>
                    <a:spcPts val="2400"/>
                  </a:spcBef>
                  <a:spcAft>
                    <a:spcPts val="800"/>
                  </a:spcAft>
                </a:pPr>
                <a:r>
                  <a:rPr lang="fr-FR" sz="2400" b="1" dirty="0">
                    <a:solidFill>
                      <a:srgbClr val="70AD47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2</a:t>
                </a:r>
                <a:r>
                  <a:rPr lang="fr-FR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 Compléter :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7</m:t>
                        </m:r>
                      </m:num>
                      <m:den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fr-FR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 = … × 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1</m:t>
                        </m:r>
                      </m:num>
                      <m:den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6</m:t>
                        </m:r>
                      </m:den>
                    </m:f>
                  </m:oMath>
                </a14:m>
                <a:endParaRPr lang="fr-FR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>
                  <a:lnSpc>
                    <a:spcPct val="115000"/>
                  </a:lnSpc>
                  <a:spcBef>
                    <a:spcPts val="2400"/>
                  </a:spcBef>
                  <a:spcAft>
                    <a:spcPts val="800"/>
                  </a:spcAft>
                </a:pPr>
                <a:r>
                  <a:rPr lang="fr-FR" sz="2400" b="1" dirty="0">
                    <a:solidFill>
                      <a:srgbClr val="70AD47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3</a:t>
                </a:r>
                <a:r>
                  <a:rPr lang="fr-FR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 Calculer :    18 ÷ 4</a:t>
                </a:r>
              </a:p>
              <a:p>
                <a:pPr>
                  <a:lnSpc>
                    <a:spcPct val="115000"/>
                  </a:lnSpc>
                  <a:spcBef>
                    <a:spcPts val="2400"/>
                  </a:spcBef>
                  <a:spcAft>
                    <a:spcPts val="800"/>
                  </a:spcAft>
                </a:pPr>
                <a:r>
                  <a:rPr lang="fr-FR" sz="2400" b="1" dirty="0">
                    <a:solidFill>
                      <a:srgbClr val="70AD47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4</a:t>
                </a:r>
                <a:r>
                  <a:rPr lang="fr-FR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 Compléter : 4 × … = 10</a:t>
                </a:r>
              </a:p>
              <a:p>
                <a:pPr>
                  <a:lnSpc>
                    <a:spcPct val="115000"/>
                  </a:lnSpc>
                  <a:spcBef>
                    <a:spcPts val="2400"/>
                  </a:spcBef>
                  <a:spcAft>
                    <a:spcPts val="800"/>
                  </a:spcAft>
                </a:pPr>
                <a:r>
                  <a:rPr lang="fr-FR" sz="2400" b="1" dirty="0">
                    <a:solidFill>
                      <a:srgbClr val="70AD47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5</a:t>
                </a:r>
                <a:r>
                  <a:rPr lang="fr-FR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 Calculer :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2</m:t>
                        </m:r>
                      </m:num>
                      <m:den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fr-FR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 + 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5</m:t>
                        </m:r>
                      </m:num>
                      <m:den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3</m:t>
                        </m:r>
                      </m:den>
                    </m:f>
                  </m:oMath>
                </a14:m>
                <a:endParaRPr lang="fr-FR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B1055ED7-A865-ACB7-CE56-186E1C5705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7692" y="1620564"/>
                <a:ext cx="6096000" cy="4395691"/>
              </a:xfrm>
              <a:prstGeom prst="rect">
                <a:avLst/>
              </a:prstGeom>
              <a:blipFill>
                <a:blip r:embed="rId5"/>
                <a:stretch>
                  <a:fillRect l="-1600" b="-55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66361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11F08651-47E4-5E64-615F-DC6BF9F1D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432" y="0"/>
            <a:ext cx="9969568" cy="61656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5 - </a:t>
            </a:r>
            <a:r>
              <a:rPr lang="fr-FR" sz="3200" i="0" u="none" strike="noStrike" baseline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Fraction quotient et opérations sur les fractions</a:t>
            </a:r>
            <a:endParaRPr lang="fr-FR" sz="3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DB5A8DD1-16E7-3A1D-C623-CB93077F0E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1020" y="6297195"/>
            <a:ext cx="1220980" cy="449293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D8A91BFB-7719-BD0C-C545-9378C9F152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8331" y="829393"/>
            <a:ext cx="3048000" cy="578338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14820A9A-44DD-B5D9-B446-81245F75D9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6634" y="65466"/>
            <a:ext cx="1954925" cy="62729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5">
                <a:extLst>
                  <a:ext uri="{FF2B5EF4-FFF2-40B4-BE49-F238E27FC236}">
                    <a16:creationId xmlns:a16="http://schemas.microsoft.com/office/drawing/2014/main" id="{678D8C05-282D-A68D-55B2-485EC595DB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85979" y="1471581"/>
                <a:ext cx="4598098" cy="7873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14000"/>
                  </a:lnSpc>
                  <a:spcBef>
                    <a:spcPts val="144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2400" b="1" u="none" strike="noStrike" cap="none" normalizeH="0" baseline="0" dirty="0">
                    <a:ln>
                      <a:noFill/>
                    </a:ln>
                    <a:solidFill>
                      <a:srgbClr val="70AD47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6</a:t>
                </a:r>
                <a:r>
                  <a:rPr kumimoji="0" lang="fr-FR" altLang="fr-FR" sz="2400" b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 Compléter :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80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fr-FR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4</m:t>
                        </m:r>
                      </m:num>
                      <m:den>
                        <m:r>
                          <a:rPr lang="fr-FR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fr-FR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 </a:t>
                </a:r>
                <a:r>
                  <a:rPr kumimoji="0" lang="fr-FR" altLang="fr-FR" sz="2400" b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 =  …  6       </a:t>
                </a:r>
              </a:p>
            </p:txBody>
          </p:sp>
        </mc:Choice>
        <mc:Fallback xmlns="">
          <p:sp>
            <p:nvSpPr>
              <p:cNvPr id="8" name="Rectangle 5">
                <a:extLst>
                  <a:ext uri="{FF2B5EF4-FFF2-40B4-BE49-F238E27FC236}">
                    <a16:creationId xmlns:a16="http://schemas.microsoft.com/office/drawing/2014/main" id="{678D8C05-282D-A68D-55B2-485EC595DB1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85979" y="1471581"/>
                <a:ext cx="4598098" cy="787331"/>
              </a:xfrm>
              <a:prstGeom prst="rect">
                <a:avLst/>
              </a:prstGeom>
              <a:blipFill>
                <a:blip r:embed="rId5"/>
                <a:stretch>
                  <a:fillRect l="-1987" b="-384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8" name="Image 1">
            <a:extLst>
              <a:ext uri="{FF2B5EF4-FFF2-40B4-BE49-F238E27FC236}">
                <a16:creationId xmlns:a16="http://schemas.microsoft.com/office/drawing/2014/main" id="{D1895F9C-B14D-CDDB-03CA-8AE76C5967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5597" y="1576257"/>
            <a:ext cx="2820805" cy="651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6">
                <a:extLst>
                  <a:ext uri="{FF2B5EF4-FFF2-40B4-BE49-F238E27FC236}">
                    <a16:creationId xmlns:a16="http://schemas.microsoft.com/office/drawing/2014/main" id="{DC727197-F2AB-0A97-0374-DD44168DAD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85979" y="2599974"/>
                <a:ext cx="8712898" cy="30220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lvl="0" eaLnBrk="0" fontAlgn="base" hangingPunct="0">
                  <a:lnSpc>
                    <a:spcPct val="114000"/>
                  </a:lnSpc>
                  <a:spcBef>
                    <a:spcPts val="1440"/>
                  </a:spcBef>
                  <a:spcAft>
                    <a:spcPts val="800"/>
                  </a:spcAft>
                </a:pPr>
                <a:r>
                  <a:rPr kumimoji="0" lang="fr-FR" altLang="fr-FR" sz="2400" b="1" u="none" strike="noStrike" cap="none" normalizeH="0" baseline="0" dirty="0">
                    <a:ln>
                      <a:noFill/>
                    </a:ln>
                    <a:solidFill>
                      <a:srgbClr val="70AD47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7</a:t>
                </a:r>
                <a:r>
                  <a:rPr kumimoji="0" lang="fr-FR" altLang="fr-FR" sz="2400" b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 Compléter :    3 × 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fr-FR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4</m:t>
                        </m:r>
                      </m:num>
                      <m:den>
                        <m:r>
                          <a:rPr lang="fr-FR" sz="2800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fr-FR" sz="28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 </a:t>
                </a:r>
                <a:r>
                  <a:rPr kumimoji="0" lang="fr-FR" altLang="fr-FR" sz="2800" b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 </a:t>
                </a:r>
                <a:r>
                  <a:rPr kumimoji="0" lang="fr-FR" altLang="fr-FR" sz="2400" b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=  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80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fr-FR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…</m:t>
                        </m:r>
                      </m:num>
                      <m:den>
                        <m:r>
                          <a:rPr lang="fr-FR" sz="2800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fr-FR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 </a:t>
                </a:r>
                <a:r>
                  <a:rPr kumimoji="0" lang="fr-FR" altLang="fr-FR" sz="2400" b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 + 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fr-FR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…</m:t>
                        </m:r>
                      </m:num>
                      <m:den>
                        <m:r>
                          <a:rPr lang="fr-FR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fr-FR" sz="28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 </a:t>
                </a:r>
                <a:r>
                  <a:rPr lang="fr-FR" altLang="fr-FR" sz="28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 </a:t>
                </a:r>
                <a:r>
                  <a:rPr lang="fr-FR" altLang="fr-FR" sz="24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+  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fr-FR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…</m:t>
                        </m:r>
                      </m:num>
                      <m:den>
                        <m:r>
                          <a:rPr lang="fr-FR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fr-FR" sz="28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 </a:t>
                </a:r>
                <a:r>
                  <a:rPr lang="fr-FR" altLang="fr-FR" sz="28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  </a:t>
                </a:r>
                <a:r>
                  <a:rPr lang="fr-FR" altLang="fr-FR" sz="24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=  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fr-FR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…</m:t>
                        </m:r>
                      </m:num>
                      <m:den>
                        <m:r>
                          <a:rPr lang="fr-FR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fr-FR" sz="28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 </a:t>
                </a:r>
                <a:r>
                  <a:rPr lang="fr-FR" altLang="fr-FR" sz="24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 </a:t>
                </a:r>
              </a:p>
              <a:p>
                <a:pPr marL="0" marR="0" lvl="0" indent="0" algn="l" defTabSz="914400" rtl="0" eaLnBrk="0" fontAlgn="base" latinLnBrk="0" hangingPunct="0">
                  <a:lnSpc>
                    <a:spcPct val="114000"/>
                  </a:lnSpc>
                  <a:spcBef>
                    <a:spcPts val="240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2400" b="1" u="none" strike="noStrike" cap="none" normalizeH="0" baseline="0" dirty="0">
                    <a:ln>
                      <a:noFill/>
                    </a:ln>
                    <a:solidFill>
                      <a:srgbClr val="70AD47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8</a:t>
                </a:r>
                <a:r>
                  <a:rPr kumimoji="0" lang="fr-FR" altLang="fr-FR" sz="2400" b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 Calculer :   5 × 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40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fr-FR" sz="2400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2</m:t>
                        </m:r>
                      </m:num>
                      <m:den>
                        <m:r>
                          <a:rPr lang="fr-FR" sz="2400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fr-FR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 </a:t>
                </a:r>
                <a:endParaRPr kumimoji="0" lang="fr-FR" altLang="fr-FR" sz="2400" b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14000"/>
                  </a:lnSpc>
                  <a:spcBef>
                    <a:spcPts val="240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2400" b="1" u="none" strike="noStrike" cap="none" normalizeH="0" baseline="0" dirty="0">
                    <a:ln>
                      <a:noFill/>
                    </a:ln>
                    <a:solidFill>
                      <a:srgbClr val="70AD47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9</a:t>
                </a:r>
                <a:r>
                  <a:rPr kumimoji="0" lang="fr-FR" altLang="fr-FR" sz="2400" b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 Norbert a utilisé deux tiers des 12 œufs qu’il avait dans sa cuisine. </a:t>
                </a:r>
                <a:br>
                  <a:rPr kumimoji="0" lang="fr-FR" altLang="fr-FR" sz="2400" b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</a:br>
                <a:r>
                  <a:rPr kumimoji="0" lang="fr-FR" altLang="fr-FR" sz="2400" b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   Combien a-t-il utilisé d’œufs ?</a:t>
                </a:r>
              </a:p>
            </p:txBody>
          </p:sp>
        </mc:Choice>
        <mc:Fallback xmlns="">
          <p:sp>
            <p:nvSpPr>
              <p:cNvPr id="10" name="Rectangle 6">
                <a:extLst>
                  <a:ext uri="{FF2B5EF4-FFF2-40B4-BE49-F238E27FC236}">
                    <a16:creationId xmlns:a16="http://schemas.microsoft.com/office/drawing/2014/main" id="{DC727197-F2AB-0A97-0374-DD44168DAD4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85979" y="2599974"/>
                <a:ext cx="8712898" cy="3022046"/>
              </a:xfrm>
              <a:prstGeom prst="rect">
                <a:avLst/>
              </a:prstGeom>
              <a:blipFill>
                <a:blip r:embed="rId7"/>
                <a:stretch>
                  <a:fillRect l="-1049" r="-559" b="-424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9014432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107</Words>
  <Application>Microsoft Office PowerPoint</Application>
  <PresentationFormat>Grand écran</PresentationFormat>
  <Paragraphs>11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Cambria Math</vt:lpstr>
      <vt:lpstr>Thème Office</vt:lpstr>
      <vt:lpstr>5 - Fraction quotient et opérations sur les fractions</vt:lpstr>
      <vt:lpstr>5 - Fraction quotient et opérations sur les fractions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Legros.Nathalie</dc:creator>
  <cp:lastModifiedBy>Legros.Nathalie</cp:lastModifiedBy>
  <cp:revision>5</cp:revision>
  <dcterms:created xsi:type="dcterms:W3CDTF">2025-04-02T15:00:01Z</dcterms:created>
  <dcterms:modified xsi:type="dcterms:W3CDTF">2025-06-03T15:52:22Z</dcterms:modified>
</cp:coreProperties>
</file>