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601FA-23C9-438B-BA29-3F9D280B22EE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879D-167A-45F7-B1A7-E2FCEA2DCF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67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8879D-167A-45F7-B1A7-E2FCEA2DCF3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412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8879D-167A-45F7-B1A7-E2FCEA2DCF3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463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EA07033-A4C4-8971-2B7E-BAFBE5AC39CF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Proportionnalité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49696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Résoudre un problème de proportionnalité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F41C0FC-1A4D-3962-35FC-F8A06FDDE63B}"/>
              </a:ext>
            </a:extLst>
          </p:cNvPr>
          <p:cNvSpPr txBox="1"/>
          <p:nvPr/>
        </p:nvSpPr>
        <p:spPr>
          <a:xfrm>
            <a:off x="899664" y="1870263"/>
            <a:ext cx="9969567" cy="3462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Yacine a payé  7 €  pour  2 kg  de tomates. </a:t>
            </a:r>
          </a:p>
          <a:p>
            <a:pPr marL="265113">
              <a:lnSpc>
                <a:spcPct val="115000"/>
              </a:lnSpc>
              <a:spcAft>
                <a:spcPts val="6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Quel est le prix de  3 kg  de ces tomates ?</a:t>
            </a:r>
          </a:p>
          <a:p>
            <a:pPr>
              <a:lnSpc>
                <a:spcPct val="115000"/>
              </a:lnSpc>
              <a:spcBef>
                <a:spcPts val="3000"/>
              </a:spcBef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3 cahiers coûtent  5,10 €  et  5 cahiers coûtent  8,50 €. </a:t>
            </a:r>
          </a:p>
          <a:p>
            <a:pPr marL="265113">
              <a:lnSpc>
                <a:spcPct val="115000"/>
              </a:lnSpc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Combien coûtent 8 cahiers ? 10 cahiers ?</a:t>
            </a:r>
          </a:p>
          <a:p>
            <a:pPr>
              <a:lnSpc>
                <a:spcPct val="115000"/>
              </a:lnSpc>
              <a:spcBef>
                <a:spcPts val="3000"/>
              </a:spcBef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300 g  de café coûtent  2,50 €. </a:t>
            </a:r>
          </a:p>
          <a:p>
            <a:pPr marL="265113">
              <a:lnSpc>
                <a:spcPct val="115000"/>
              </a:lnSpc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Combien de kg de ce même café peut-on acheter avec 10 € ? </a:t>
            </a:r>
          </a:p>
        </p:txBody>
      </p:sp>
    </p:spTree>
    <p:extLst>
      <p:ext uri="{BB962C8B-B14F-4D97-AF65-F5344CB8AC3E}">
        <p14:creationId xmlns:p14="http://schemas.microsoft.com/office/powerpoint/2010/main" val="333714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0E3FCAFE-FEAD-1EAE-5994-9137B6B537FE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Proportionnalité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9D81FC9-FC51-1244-0B46-E450E6033B52}"/>
              </a:ext>
            </a:extLst>
          </p:cNvPr>
          <p:cNvSpPr txBox="1"/>
          <p:nvPr/>
        </p:nvSpPr>
        <p:spPr>
          <a:xfrm>
            <a:off x="6001407" y="787624"/>
            <a:ext cx="49696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Résoudre un problème de proportionnalité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245CF01-AAFD-C13C-D800-2915B9BCD3FA}"/>
              </a:ext>
            </a:extLst>
          </p:cNvPr>
          <p:cNvSpPr txBox="1"/>
          <p:nvPr/>
        </p:nvSpPr>
        <p:spPr>
          <a:xfrm>
            <a:off x="840160" y="1797502"/>
            <a:ext cx="4880157" cy="511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Calculer les valeurs manquantes :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8E96AE-A7F5-8E05-399E-135F20595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746013"/>
              </p:ext>
            </p:extLst>
          </p:nvPr>
        </p:nvGraphicFramePr>
        <p:xfrm>
          <a:off x="2091559" y="2373481"/>
          <a:ext cx="8741392" cy="1160523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986481">
                  <a:extLst>
                    <a:ext uri="{9D8B030D-6E8A-4147-A177-3AD203B41FA5}">
                      <a16:colId xmlns:a16="http://schemas.microsoft.com/office/drawing/2014/main" val="1084314433"/>
                    </a:ext>
                  </a:extLst>
                </a:gridCol>
                <a:gridCol w="1278202">
                  <a:extLst>
                    <a:ext uri="{9D8B030D-6E8A-4147-A177-3AD203B41FA5}">
                      <a16:colId xmlns:a16="http://schemas.microsoft.com/office/drawing/2014/main" val="1195521905"/>
                    </a:ext>
                  </a:extLst>
                </a:gridCol>
                <a:gridCol w="1491735">
                  <a:extLst>
                    <a:ext uri="{9D8B030D-6E8A-4147-A177-3AD203B41FA5}">
                      <a16:colId xmlns:a16="http://schemas.microsoft.com/office/drawing/2014/main" val="2476375412"/>
                    </a:ext>
                  </a:extLst>
                </a:gridCol>
                <a:gridCol w="1493239">
                  <a:extLst>
                    <a:ext uri="{9D8B030D-6E8A-4147-A177-3AD203B41FA5}">
                      <a16:colId xmlns:a16="http://schemas.microsoft.com/office/drawing/2014/main" val="20278916"/>
                    </a:ext>
                  </a:extLst>
                </a:gridCol>
                <a:gridCol w="1491735">
                  <a:extLst>
                    <a:ext uri="{9D8B030D-6E8A-4147-A177-3AD203B41FA5}">
                      <a16:colId xmlns:a16="http://schemas.microsoft.com/office/drawing/2014/main" val="3224156595"/>
                    </a:ext>
                  </a:extLst>
                </a:gridCol>
              </a:tblGrid>
              <a:tr h="65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Masse de lessive (en kg)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9836532"/>
                  </a:ext>
                </a:extLst>
              </a:tr>
              <a:tr h="503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Prix (en €)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22,50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2074785"/>
                  </a:ext>
                </a:extLst>
              </a:tr>
            </a:tbl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2E2A4851-BB3C-C3D9-BE4F-2B7AE0E7CBEC}"/>
              </a:ext>
            </a:extLst>
          </p:cNvPr>
          <p:cNvSpPr txBox="1"/>
          <p:nvPr/>
        </p:nvSpPr>
        <p:spPr>
          <a:xfrm>
            <a:off x="836428" y="4022743"/>
            <a:ext cx="10409087" cy="916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Trouver les valeurs manquantes : </a:t>
            </a:r>
          </a:p>
          <a:p>
            <a:pPr>
              <a:lnSpc>
                <a:spcPct val="115000"/>
              </a:lnSpc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    						b.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22EFEB6D-F898-711D-123F-8ED427262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23156"/>
              </p:ext>
            </p:extLst>
          </p:nvPr>
        </p:nvGraphicFramePr>
        <p:xfrm>
          <a:off x="1418700" y="4667942"/>
          <a:ext cx="4014725" cy="1088636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950645">
                  <a:extLst>
                    <a:ext uri="{9D8B030D-6E8A-4147-A177-3AD203B41FA5}">
                      <a16:colId xmlns:a16="http://schemas.microsoft.com/office/drawing/2014/main" val="1066005205"/>
                    </a:ext>
                  </a:extLst>
                </a:gridCol>
                <a:gridCol w="1059386">
                  <a:extLst>
                    <a:ext uri="{9D8B030D-6E8A-4147-A177-3AD203B41FA5}">
                      <a16:colId xmlns:a16="http://schemas.microsoft.com/office/drawing/2014/main" val="672017237"/>
                    </a:ext>
                  </a:extLst>
                </a:gridCol>
                <a:gridCol w="1004694">
                  <a:extLst>
                    <a:ext uri="{9D8B030D-6E8A-4147-A177-3AD203B41FA5}">
                      <a16:colId xmlns:a16="http://schemas.microsoft.com/office/drawing/2014/main" val="3224920571"/>
                    </a:ext>
                  </a:extLst>
                </a:gridCol>
              </a:tblGrid>
              <a:tr h="544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Durée (en h)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9403010"/>
                  </a:ext>
                </a:extLst>
              </a:tr>
              <a:tr h="544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Distance (en km)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8897979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05F86399-1CF9-65F6-7FFC-B9ECF8250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47123"/>
              </p:ext>
            </p:extLst>
          </p:nvPr>
        </p:nvGraphicFramePr>
        <p:xfrm>
          <a:off x="6968709" y="4667942"/>
          <a:ext cx="4386864" cy="1116069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267150">
                  <a:extLst>
                    <a:ext uri="{9D8B030D-6E8A-4147-A177-3AD203B41FA5}">
                      <a16:colId xmlns:a16="http://schemas.microsoft.com/office/drawing/2014/main" val="3146375589"/>
                    </a:ext>
                  </a:extLst>
                </a:gridCol>
                <a:gridCol w="1059857">
                  <a:extLst>
                    <a:ext uri="{9D8B030D-6E8A-4147-A177-3AD203B41FA5}">
                      <a16:colId xmlns:a16="http://schemas.microsoft.com/office/drawing/2014/main" val="2213281730"/>
                    </a:ext>
                  </a:extLst>
                </a:gridCol>
                <a:gridCol w="1059857">
                  <a:extLst>
                    <a:ext uri="{9D8B030D-6E8A-4147-A177-3AD203B41FA5}">
                      <a16:colId xmlns:a16="http://schemas.microsoft.com/office/drawing/2014/main" val="2499653063"/>
                    </a:ext>
                  </a:extLst>
                </a:gridCol>
              </a:tblGrid>
              <a:tr h="667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Nombre de crayons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8267018"/>
                  </a:ext>
                </a:extLst>
              </a:tr>
              <a:tr h="448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Prix (en €)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2551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152</Words>
  <Application>Microsoft Office PowerPoint</Application>
  <PresentationFormat>Grand écran</PresentationFormat>
  <Paragraphs>37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6 - Proportionnalité</vt:lpstr>
      <vt:lpstr>6 - Proportionnalité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2025-06-04T11:55:33Z</dcterms:modified>
</cp:coreProperties>
</file>