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8" r:id="rId3"/>
    <p:sldId id="266" r:id="rId4"/>
    <p:sldId id="26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68CBF6F-A95E-EBC7-88D3-491366091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595139"/>
              </p:ext>
            </p:extLst>
          </p:nvPr>
        </p:nvGraphicFramePr>
        <p:xfrm>
          <a:off x="1988288" y="2491021"/>
          <a:ext cx="8846291" cy="15881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55715">
                  <a:extLst>
                    <a:ext uri="{9D8B030D-6E8A-4147-A177-3AD203B41FA5}">
                      <a16:colId xmlns:a16="http://schemas.microsoft.com/office/drawing/2014/main" val="3494341899"/>
                    </a:ext>
                  </a:extLst>
                </a:gridCol>
                <a:gridCol w="956802">
                  <a:extLst>
                    <a:ext uri="{9D8B030D-6E8A-4147-A177-3AD203B41FA5}">
                      <a16:colId xmlns:a16="http://schemas.microsoft.com/office/drawing/2014/main" val="695535774"/>
                    </a:ext>
                  </a:extLst>
                </a:gridCol>
                <a:gridCol w="1019243">
                  <a:extLst>
                    <a:ext uri="{9D8B030D-6E8A-4147-A177-3AD203B41FA5}">
                      <a16:colId xmlns:a16="http://schemas.microsoft.com/office/drawing/2014/main" val="2842877662"/>
                    </a:ext>
                  </a:extLst>
                </a:gridCol>
                <a:gridCol w="1019243">
                  <a:extLst>
                    <a:ext uri="{9D8B030D-6E8A-4147-A177-3AD203B41FA5}">
                      <a16:colId xmlns:a16="http://schemas.microsoft.com/office/drawing/2014/main" val="3461060679"/>
                    </a:ext>
                  </a:extLst>
                </a:gridCol>
                <a:gridCol w="1019243">
                  <a:extLst>
                    <a:ext uri="{9D8B030D-6E8A-4147-A177-3AD203B41FA5}">
                      <a16:colId xmlns:a16="http://schemas.microsoft.com/office/drawing/2014/main" val="2274778607"/>
                    </a:ext>
                  </a:extLst>
                </a:gridCol>
                <a:gridCol w="1019243">
                  <a:extLst>
                    <a:ext uri="{9D8B030D-6E8A-4147-A177-3AD203B41FA5}">
                      <a16:colId xmlns:a16="http://schemas.microsoft.com/office/drawing/2014/main" val="1828581158"/>
                    </a:ext>
                  </a:extLst>
                </a:gridCol>
                <a:gridCol w="956802">
                  <a:extLst>
                    <a:ext uri="{9D8B030D-6E8A-4147-A177-3AD203B41FA5}">
                      <a16:colId xmlns:a16="http://schemas.microsoft.com/office/drawing/2014/main" val="2430447747"/>
                    </a:ext>
                  </a:extLst>
                </a:gridCol>
              </a:tblGrid>
              <a:tr h="677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Âge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(en années)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10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>
                          <a:effectLst/>
                        </a:rPr>
                        <a:t>11</a:t>
                      </a:r>
                      <a:endParaRPr lang="fr-F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12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13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14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15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937697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Nombre de nageurs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>
                          <a:effectLst/>
                        </a:rPr>
                        <a:t>6</a:t>
                      </a:r>
                      <a:endParaRPr lang="fr-F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>
                          <a:effectLst/>
                        </a:rPr>
                        <a:t>8</a:t>
                      </a:r>
                      <a:endParaRPr lang="fr-F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>
                          <a:effectLst/>
                        </a:rPr>
                        <a:t>10</a:t>
                      </a:r>
                      <a:endParaRPr lang="fr-F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>
                          <a:effectLst/>
                        </a:rPr>
                        <a:t>5</a:t>
                      </a:r>
                      <a:endParaRPr lang="fr-F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>
                          <a:effectLst/>
                        </a:rPr>
                        <a:t>9</a:t>
                      </a:r>
                      <a:endParaRPr lang="fr-F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400" kern="100" dirty="0">
                          <a:effectLst/>
                        </a:rPr>
                        <a:t>3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442718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B3B6491-0EF5-62BD-C78F-AD6AD5AC3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0" y="4475127"/>
            <a:ext cx="9422769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Combien y a-t-il de nageurs âgés de 14 ans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y a 10 nageurs âgés de … ans.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y a-t-il de nageurs au total dans ce club ?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056CE9-8B18-29E1-C3D9-598D295EF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715" y="1613858"/>
            <a:ext cx="1030026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Un entraîneur a noté dans le tableau ci-dessous le nombre de nageurs de son club en fonction de leur âge.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B3B6491-0EF5-62BD-C78F-AD6AD5AC3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349" y="1620564"/>
            <a:ext cx="9139171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Une enquête sur la couleur préférée des élèves a été réalisée dans la classe de 6</a:t>
            </a:r>
            <a:r>
              <a:rPr kumimoji="0" lang="fr-FR" altLang="fr-FR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D. On a obtenu le diagramme en barres suivant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5" name="Image 1">
            <a:extLst>
              <a:ext uri="{FF2B5EF4-FFF2-40B4-BE49-F238E27FC236}">
                <a16:creationId xmlns:a16="http://schemas.microsoft.com/office/drawing/2014/main" id="{FE905BB7-F651-C8F3-2875-483BA1002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634" y="2774734"/>
            <a:ext cx="6573250" cy="262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4F86288-FE1E-CFFB-4B08-A348BFB4E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096" y="2774734"/>
            <a:ext cx="4070981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est la couleur préférée dans cette classe 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d’élèves ont choisi le bleu 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est le nombre total d’élèves dans cette classe ?</a:t>
            </a:r>
          </a:p>
        </p:txBody>
      </p:sp>
    </p:spTree>
    <p:extLst>
      <p:ext uri="{BB962C8B-B14F-4D97-AF65-F5344CB8AC3E}">
        <p14:creationId xmlns:p14="http://schemas.microsoft.com/office/powerpoint/2010/main" val="155148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2A7ED73C-8F35-96E7-8A20-FDDBFCB4F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711" y="2123164"/>
            <a:ext cx="7509240" cy="412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40A2099-43E0-3AAF-12A4-58E4922A9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657" y="1611396"/>
            <a:ext cx="10633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Le graphique ci-dessous indique la hauteur d’un chêne en fonction de son âge.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CFCE92-BD8B-DD76-29C3-19419DD6D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6" y="2574102"/>
            <a:ext cx="2841898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 100 ans, combien mesurait ce chêne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 quel âge ce chêne a-t-il mesuré plus de 21 m ?</a:t>
            </a:r>
          </a:p>
        </p:txBody>
      </p:sp>
    </p:spTree>
    <p:extLst>
      <p:ext uri="{BB962C8B-B14F-4D97-AF65-F5344CB8AC3E}">
        <p14:creationId xmlns:p14="http://schemas.microsoft.com/office/powerpoint/2010/main" val="322727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49" name="Image 1">
            <a:extLst>
              <a:ext uri="{FF2B5EF4-FFF2-40B4-BE49-F238E27FC236}">
                <a16:creationId xmlns:a16="http://schemas.microsoft.com/office/drawing/2014/main" id="{BED0FE69-2301-CA83-7010-2C71252C6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342" y="1946666"/>
            <a:ext cx="2284678" cy="302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CA6EFD6-F86E-1035-1554-96782DB28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44" y="1697508"/>
            <a:ext cx="768513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Éva pioche une boule, au hasard et sans regarder, dans le sac opaque ci-contre.</a:t>
            </a:r>
          </a:p>
          <a:p>
            <a:pPr marR="0" lvl="0" indent="446088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Quels résultats peut-elle obtenir ?</a:t>
            </a:r>
          </a:p>
          <a:p>
            <a:pPr marL="446088" marR="0" lvl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de chances a-t-elle de piocher une boule avec le numéro 2 ?</a:t>
            </a:r>
          </a:p>
          <a:p>
            <a:pPr marL="446088" marR="0" lvl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numéro a-t-elle le plus de chances de piocher ?</a:t>
            </a:r>
          </a:p>
        </p:txBody>
      </p:sp>
    </p:spTree>
    <p:extLst>
      <p:ext uri="{BB962C8B-B14F-4D97-AF65-F5344CB8AC3E}">
        <p14:creationId xmlns:p14="http://schemas.microsoft.com/office/powerpoint/2010/main" val="17897897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267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Thème Office</vt:lpstr>
      <vt:lpstr>7 - Organisation et gestion de données. Probabilités</vt:lpstr>
      <vt:lpstr>7 - Organisation et gestion de données. Probabilités</vt:lpstr>
      <vt:lpstr>7 - Organisation et gestion de données. Probabilités</vt:lpstr>
      <vt:lpstr>7 - Organisation et gestion de données. Probabilités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10</cp:revision>
  <dcterms:created xsi:type="dcterms:W3CDTF">2025-04-02T15:00:01Z</dcterms:created>
  <dcterms:modified xsi:type="dcterms:W3CDTF">2025-06-10T07:42:39Z</dcterms:modified>
</cp:coreProperties>
</file>