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EA62ED"/>
    <a:srgbClr val="2F528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8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8E95E-86F3-C8E0-21EF-3CD1DB68B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91E26C-618E-9CCF-7201-A4BBB5E19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89DDBC-EC86-D89E-8B05-FA716626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2E6570-22C8-BAE6-0639-BF8907B9A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8BB49E-C5A3-BF5D-E4B5-70053E74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76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EF90D-7D5B-AE80-162E-507844A29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8FB1A4-71FE-2027-D606-DDF89998C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8A489A-B69C-2F45-40D7-D5927E9AF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7CCE8C-4A72-63F8-42D5-4972F3CAB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36535C-C882-8E11-2F5D-5DEE9EFB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31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B1CF3B1-0AE7-D775-0BE8-436E6BFEE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124C0E-A29E-8D46-11F2-DA1B9601A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785382-7949-E7BA-B93A-49EC22BF2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08F5CD-1ED7-F563-3EDD-995C6BB0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8496EB-E08B-29D7-D9D7-1767A48F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22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217EB1-16B7-AE39-49D7-FDF8E3CFB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EBEBD2-0367-36D8-00EA-AB787B1C7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B68FDA-A2AA-2376-5774-C0AD7DE1E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665D61-C94F-84BC-D600-42DF015F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52AF8B-DD39-A95E-7CB1-49405AD1F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68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0391A0-D6A9-AFA5-E456-72222459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CE21C9-F232-5618-0175-37DD3497B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38AAA9-944B-8C38-CABC-6264B939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E706-8847-44D3-15F5-50C990C95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CE03B7-F725-BF23-F7C0-1C01118A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2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AC26F2-D094-C1FF-C583-3960DBD0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9E6A82-A435-0776-A072-C091FB3DA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7111FA-C0E0-3A92-D598-04C958700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BF0A4C-45B8-1A68-ABA8-5FDFA003F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1D4D23-CF44-9A7A-56FF-357D14FE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656CF8-C591-A885-B8FA-43974D4F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79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79BC11-8583-8D8C-4C6E-231A5AAC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B6E314-8453-692A-6C4C-F6499FCAC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9E4024-70B1-0A3F-3F5B-D8DD196FC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CE6348D-6449-F8EC-5139-83627D4D5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12B0EB7-C7E7-FAA6-3001-1DCC1DF1E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6537C3-7F97-56D5-6585-EF584CAFB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386F825-E3B5-9021-BFA4-60D17A7AA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3800ECB-441A-EB3F-0F21-665A85D1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7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706F14-C278-2991-0DB0-5F7F43C0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7EA8800-2980-CAAA-6186-207ECA23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5137A6-8936-1D6D-5B4A-69A797FB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9C147F-EAFB-7269-ACDA-6A577C56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07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268C532-47AF-1DEE-40CE-80FBA1C9D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98CD2A-A941-2DB2-E756-F2CBD8BD1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A4F090-E0CE-4DA6-FADE-D1A8998E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09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3E0FC3-C7CB-1678-2E23-BE7C1A063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63CA1A-40A3-DCF6-9CC6-1D73C27B4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F71917-95A8-4B4F-459E-CDF961CBD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3B8B87-0ABA-E2E5-93E4-FF14C3E7A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BECDC4-9635-02AD-68ED-DF1F75D57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DD44A7-D25B-7B86-4029-F8218E8A3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53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8F3A66-B97D-BDC0-7B60-261F140E9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5FBB9E5-2E40-742B-0221-DCFBFE3A7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140011-4A24-EEC4-2172-150E816AD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282229-CC69-6B33-CF0F-B12E792C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74442F-C699-93E8-61D2-F4B694B8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9D41CE-00E7-E767-65A9-1F922C0F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06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652F800-3C29-D5D3-3ED5-01D0554D8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7F50AF-C5AD-FAD4-7E4B-76D1D47A7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2B0E2-4CC6-19D5-17B6-BB4CCD4BF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D3F6B-D4AA-40C1-A077-67EE0669DD00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8EEDC0-E797-9248-E00C-A485663F9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CA4B87-3A99-AE6A-EE83-945B55640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36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ZoneTexte 58">
            <a:extLst>
              <a:ext uri="{FF2B5EF4-FFF2-40B4-BE49-F238E27FC236}">
                <a16:creationId xmlns:a16="http://schemas.microsoft.com/office/drawing/2014/main" id="{D0C7A196-592B-EBEF-D6DB-019D59530394}"/>
              </a:ext>
            </a:extLst>
          </p:cNvPr>
          <p:cNvSpPr txBox="1"/>
          <p:nvPr/>
        </p:nvSpPr>
        <p:spPr>
          <a:xfrm>
            <a:off x="1812032" y="-10963"/>
            <a:ext cx="86500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70AD47"/>
                </a:solidFill>
              </a:rPr>
              <a:t>Chapitre 13 : </a:t>
            </a:r>
            <a:r>
              <a:rPr lang="fr-FR" b="1" dirty="0"/>
              <a:t>Un exemple de plan de séquence</a:t>
            </a:r>
          </a:p>
          <a:p>
            <a:pPr algn="ctr"/>
            <a:r>
              <a:rPr lang="fr-FR" sz="1000" i="1" dirty="0"/>
              <a:t>Tout professeur est libre de son organisation et de ses choix pédagogiques. Il peut suivre les propositions ci-dessous, les adapter ou utiliser le manuel à sa guise</a:t>
            </a:r>
            <a:r>
              <a:rPr lang="fr-FR" sz="1200" i="1" dirty="0"/>
              <a:t>. </a:t>
            </a:r>
            <a:r>
              <a:rPr lang="fr-FR" sz="1000" i="1" dirty="0"/>
              <a:t>  </a:t>
            </a:r>
          </a:p>
        </p:txBody>
      </p: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99F76233-C23E-9629-3825-971FBE40A859}"/>
              </a:ext>
            </a:extLst>
          </p:cNvPr>
          <p:cNvGrpSpPr/>
          <p:nvPr/>
        </p:nvGrpSpPr>
        <p:grpSpPr>
          <a:xfrm>
            <a:off x="642905" y="912176"/>
            <a:ext cx="7580347" cy="1401696"/>
            <a:chOff x="-393477" y="816163"/>
            <a:chExt cx="7046869" cy="132454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0D44CF0-DA88-3074-C8BD-6791E55FB3F3}"/>
                </a:ext>
              </a:extLst>
            </p:cNvPr>
            <p:cNvSpPr/>
            <p:nvPr/>
          </p:nvSpPr>
          <p:spPr>
            <a:xfrm>
              <a:off x="-393477" y="816164"/>
              <a:ext cx="1808626" cy="132454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88900" indent="-88900" algn="ctr"/>
              <a:r>
                <a:rPr lang="fr-FR" sz="1200" b="1" dirty="0">
                  <a:solidFill>
                    <a:srgbClr val="002060"/>
                  </a:solidFill>
                </a:rPr>
                <a:t>1 - Vocabulaire : </a:t>
              </a:r>
              <a:br>
                <a:rPr lang="fr-FR" sz="1200" b="1" dirty="0">
                  <a:solidFill>
                    <a:srgbClr val="002060"/>
                  </a:solidFill>
                </a:rPr>
              </a:br>
              <a:r>
                <a:rPr lang="fr-FR" sz="1200" b="1" dirty="0">
                  <a:solidFill>
                    <a:srgbClr val="002060"/>
                  </a:solidFill>
                </a:rPr>
                <a:t>face, sommet, arête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177800"/>
              <a:r>
                <a:rPr lang="fr-FR" sz="800" b="1" dirty="0">
                  <a:solidFill>
                    <a:schemeClr val="tx1"/>
                  </a:solidFill>
                </a:rPr>
                <a:t>QF </a:t>
              </a:r>
              <a:r>
                <a:rPr lang="fr-FR" sz="800" dirty="0">
                  <a:solidFill>
                    <a:schemeClr val="tx1"/>
                  </a:solidFill>
                </a:rPr>
                <a:t>n° 1 – 2 – 3 – 4  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Méthode 1 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</a:t>
              </a:r>
              <a:endParaRPr lang="fr-FR" sz="800" b="1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11 – 32* – 33* – 34**  </a:t>
              </a:r>
            </a:p>
            <a:p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29D5B2E-D27E-393D-55D4-14A7949F0D04}"/>
                </a:ext>
              </a:extLst>
            </p:cNvPr>
            <p:cNvSpPr/>
            <p:nvPr/>
          </p:nvSpPr>
          <p:spPr>
            <a:xfrm>
              <a:off x="1703950" y="816164"/>
              <a:ext cx="2433864" cy="1308859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2 - Vocabulaire : solides particuliers</a:t>
              </a:r>
              <a:endParaRPr lang="fr-FR" sz="800" strike="sngStrike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180975" indent="-3175"/>
              <a:r>
                <a:rPr lang="fr-FR" sz="800" b="1" dirty="0">
                  <a:solidFill>
                    <a:schemeClr val="tx1"/>
                  </a:solidFill>
                </a:rPr>
                <a:t> </a:t>
              </a:r>
              <a:r>
                <a:rPr lang="fr-FR" sz="800" dirty="0">
                  <a:solidFill>
                    <a:schemeClr val="tx1"/>
                  </a:solidFill>
                </a:rPr>
                <a:t>n° 10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Cours et Méthode 2  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/>
              <a:r>
                <a:rPr lang="fr-FR" sz="800" dirty="0">
                  <a:solidFill>
                    <a:srgbClr val="70AD47"/>
                  </a:solidFill>
                </a:rPr>
                <a:t>        1. La reconnaissance des solides particuliers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 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12 – 5 – 6 – 17 – 20 – 35* – 37* – 38** – 40**  </a:t>
              </a:r>
            </a:p>
            <a:p>
              <a:pPr marL="88900" indent="-1588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18 – 19 – 36* – 39** – 41** </a:t>
              </a:r>
              <a:endParaRPr lang="fr-FR" sz="800" i="1" dirty="0">
                <a:solidFill>
                  <a:schemeClr val="tx1"/>
                </a:solidFill>
              </a:endParaRPr>
            </a:p>
            <a:p>
              <a:endParaRPr lang="fr-FR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FC8AA8B-B32F-DFFD-0606-473132F2131A}"/>
                </a:ext>
              </a:extLst>
            </p:cNvPr>
            <p:cNvSpPr/>
            <p:nvPr/>
          </p:nvSpPr>
          <p:spPr>
            <a:xfrm>
              <a:off x="4432361" y="816163"/>
              <a:ext cx="2221031" cy="1308860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3 - Représenter l’espace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88900" indent="-88900"/>
              <a:r>
                <a:rPr lang="fr-FR" sz="800" b="1" dirty="0">
                  <a:solidFill>
                    <a:schemeClr val="tx1"/>
                  </a:solidFill>
                </a:rPr>
                <a:t>        Rituels 1</a:t>
              </a:r>
              <a:r>
                <a:rPr lang="fr-FR" sz="800" dirty="0">
                  <a:solidFill>
                    <a:schemeClr val="tx1"/>
                  </a:solidFill>
                </a:rPr>
                <a:t>  – n°15</a:t>
              </a:r>
            </a:p>
            <a:p>
              <a:pPr marL="88900" indent="-88900"/>
              <a:r>
                <a:rPr lang="fr-FR" sz="800" b="1" dirty="0">
                  <a:solidFill>
                    <a:schemeClr val="tx1"/>
                  </a:solidFill>
                </a:rPr>
                <a:t>        Activité 2</a:t>
              </a:r>
              <a:endParaRPr lang="fr-FR" sz="800" dirty="0">
                <a:solidFill>
                  <a:schemeClr val="tx1"/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Cours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/>
              <a:r>
                <a:rPr lang="fr-FR" sz="800" dirty="0">
                  <a:solidFill>
                    <a:srgbClr val="70AD47"/>
                  </a:solidFill>
                </a:rPr>
                <a:t>        1. Représentation de l’espace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 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8 – 24 – 25 – 43* – 44** – 61**  </a:t>
              </a:r>
            </a:p>
            <a:p>
              <a:pPr marL="87313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42* – 62*** </a:t>
              </a:r>
              <a:r>
                <a:rPr lang="fr-FR" sz="800" i="1" dirty="0">
                  <a:solidFill>
                    <a:schemeClr val="tx1"/>
                  </a:solidFill>
                </a:rPr>
                <a:t> </a:t>
              </a:r>
              <a:endParaRPr lang="fr-FR" sz="1000" i="1" dirty="0">
                <a:solidFill>
                  <a:schemeClr val="tx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800" dirty="0">
                <a:solidFill>
                  <a:srgbClr val="70AD47"/>
                </a:solidFill>
              </a:endParaRPr>
            </a:p>
            <a:p>
              <a:endParaRPr lang="fr-FR" sz="1000" dirty="0">
                <a:solidFill>
                  <a:schemeClr val="tx1"/>
                </a:solidFill>
              </a:endParaRPr>
            </a:p>
            <a:p>
              <a:endParaRPr lang="fr-FR" sz="1000" dirty="0"/>
            </a:p>
            <a:p>
              <a:endParaRPr lang="fr-FR" sz="1000" dirty="0"/>
            </a:p>
          </p:txBody>
        </p:sp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737A5D81-2BEF-1478-E26F-1792B18320DC}"/>
                </a:ext>
              </a:extLst>
            </p:cNvPr>
            <p:cNvCxnSpPr>
              <a:cxnSpLocks/>
            </p:cNvCxnSpPr>
            <p:nvPr/>
          </p:nvCxnSpPr>
          <p:spPr>
            <a:xfrm>
              <a:off x="1415149" y="1470576"/>
              <a:ext cx="281216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Ellipse 108">
            <a:extLst>
              <a:ext uri="{FF2B5EF4-FFF2-40B4-BE49-F238E27FC236}">
                <a16:creationId xmlns:a16="http://schemas.microsoft.com/office/drawing/2014/main" id="{DF1A651B-98F3-E73C-8200-E64EADAD5E81}"/>
              </a:ext>
            </a:extLst>
          </p:cNvPr>
          <p:cNvSpPr>
            <a:spLocks noChangeAspect="1"/>
          </p:cNvSpPr>
          <p:nvPr/>
        </p:nvSpPr>
        <p:spPr>
          <a:xfrm>
            <a:off x="265749" y="2761137"/>
            <a:ext cx="240580" cy="244415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C73C518-11EB-1613-6833-C9C8AADCFE88}"/>
              </a:ext>
            </a:extLst>
          </p:cNvPr>
          <p:cNvSpPr txBox="1"/>
          <p:nvPr/>
        </p:nvSpPr>
        <p:spPr>
          <a:xfrm>
            <a:off x="485669" y="600870"/>
            <a:ext cx="1851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La vision dans l’espace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11A2104-A2CF-DE1D-E451-B32FAB567439}"/>
              </a:ext>
            </a:extLst>
          </p:cNvPr>
          <p:cNvSpPr>
            <a:spLocks noChangeAspect="1"/>
          </p:cNvSpPr>
          <p:nvPr/>
        </p:nvSpPr>
        <p:spPr>
          <a:xfrm>
            <a:off x="260859" y="602145"/>
            <a:ext cx="240579" cy="244414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8B02DAB-7171-5425-110B-C98341E70B53}"/>
              </a:ext>
            </a:extLst>
          </p:cNvPr>
          <p:cNvSpPr txBox="1"/>
          <p:nvPr/>
        </p:nvSpPr>
        <p:spPr>
          <a:xfrm>
            <a:off x="485669" y="2757163"/>
            <a:ext cx="10902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Les volumes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D49619-BE46-FF86-8CEF-12CDA10AC8E2}"/>
              </a:ext>
            </a:extLst>
          </p:cNvPr>
          <p:cNvSpPr/>
          <p:nvPr/>
        </p:nvSpPr>
        <p:spPr>
          <a:xfrm>
            <a:off x="6378271" y="3456785"/>
            <a:ext cx="1844981" cy="47165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 err="1">
                <a:solidFill>
                  <a:srgbClr val="7030A0"/>
                </a:solidFill>
              </a:rPr>
              <a:t>MathALEA</a:t>
            </a:r>
            <a:endParaRPr lang="fr-FR" sz="1200" b="1" dirty="0">
              <a:solidFill>
                <a:srgbClr val="7030A0"/>
              </a:solidFill>
            </a:endParaRPr>
          </a:p>
          <a:p>
            <a:r>
              <a:rPr lang="fr-FR" sz="1000" b="1" dirty="0">
                <a:solidFill>
                  <a:schemeClr val="tx1"/>
                </a:solidFill>
              </a:rPr>
              <a:t>Ce que je dois savoir </a:t>
            </a:r>
            <a:r>
              <a:rPr lang="fr-FR" sz="1000" dirty="0">
                <a:solidFill>
                  <a:schemeClr val="tx1"/>
                </a:solidFill>
              </a:rPr>
              <a:t>page 289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2A945F-F525-B494-E92C-07F47C40E48B}"/>
              </a:ext>
            </a:extLst>
          </p:cNvPr>
          <p:cNvSpPr/>
          <p:nvPr/>
        </p:nvSpPr>
        <p:spPr>
          <a:xfrm>
            <a:off x="642905" y="3056281"/>
            <a:ext cx="1945548" cy="1255547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Manipulation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80975" indent="-1588"/>
            <a:r>
              <a:rPr lang="fr-FR" sz="800" b="1" dirty="0">
                <a:solidFill>
                  <a:schemeClr val="tx1"/>
                </a:solidFill>
              </a:rPr>
              <a:t>Rituel 2  </a:t>
            </a:r>
          </a:p>
          <a:p>
            <a:pPr marL="180975" indent="-1588"/>
            <a:r>
              <a:rPr lang="fr-FR" sz="800" b="1" dirty="0">
                <a:solidFill>
                  <a:schemeClr val="tx1"/>
                </a:solidFill>
              </a:rPr>
              <a:t>Activité 1</a:t>
            </a:r>
            <a:endParaRPr lang="fr-FR" sz="800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180975" indent="-1588"/>
            <a:r>
              <a:rPr lang="fr-FR" sz="800" dirty="0">
                <a:solidFill>
                  <a:schemeClr val="accent6"/>
                </a:solidFill>
              </a:rPr>
              <a:t>2. Les volumes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180975" indent="-1588"/>
            <a:r>
              <a:rPr lang="fr-FR" sz="800" dirty="0">
                <a:solidFill>
                  <a:schemeClr val="tx1"/>
                </a:solidFill>
              </a:rPr>
              <a:t>n° 9 – 27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EA1C22-D757-03A9-C95D-155717A06957}"/>
              </a:ext>
            </a:extLst>
          </p:cNvPr>
          <p:cNvSpPr/>
          <p:nvPr/>
        </p:nvSpPr>
        <p:spPr>
          <a:xfrm>
            <a:off x="2939122" y="3064940"/>
            <a:ext cx="2493067" cy="1255344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Exercices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80975"/>
            <a:r>
              <a:rPr lang="fr-FR" sz="800" b="1" dirty="0">
                <a:solidFill>
                  <a:schemeClr val="tx1"/>
                </a:solidFill>
              </a:rPr>
              <a:t>QF </a:t>
            </a:r>
            <a:r>
              <a:rPr lang="fr-FR" sz="800" dirty="0">
                <a:solidFill>
                  <a:schemeClr val="tx1"/>
                </a:solidFill>
              </a:rPr>
              <a:t>n°31</a:t>
            </a:r>
          </a:p>
          <a:p>
            <a:pPr marL="180975"/>
            <a:r>
              <a:rPr lang="fr-FR" sz="800" b="1" dirty="0">
                <a:solidFill>
                  <a:schemeClr val="tx1"/>
                </a:solidFill>
              </a:rPr>
              <a:t>Rituel 3  </a:t>
            </a:r>
            <a:endParaRPr lang="fr-FR" sz="800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28 – 29 – 30 – 46* – 48** – 50** – 53** – 58** </a:t>
            </a:r>
          </a:p>
          <a:p>
            <a:pPr marL="87313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49** – 52** – 54** – 60** </a:t>
            </a:r>
          </a:p>
          <a:p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7627FAFE-179F-3DC5-0405-FAC9A99DB8ED}"/>
              </a:ext>
            </a:extLst>
          </p:cNvPr>
          <p:cNvCxnSpPr>
            <a:cxnSpLocks/>
          </p:cNvCxnSpPr>
          <p:nvPr/>
        </p:nvCxnSpPr>
        <p:spPr>
          <a:xfrm>
            <a:off x="2630904" y="3651491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F010439F-66BD-0F0A-D6C5-E56F7E8AE518}"/>
              </a:ext>
            </a:extLst>
          </p:cNvPr>
          <p:cNvSpPr txBox="1"/>
          <p:nvPr/>
        </p:nvSpPr>
        <p:spPr>
          <a:xfrm>
            <a:off x="7761036" y="6528681"/>
            <a:ext cx="3033363" cy="2154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b="1" i="1" dirty="0"/>
              <a:t>Les étoiles </a:t>
            </a:r>
            <a:r>
              <a:rPr lang="fr-FR" sz="800" i="1" dirty="0"/>
              <a:t>: * fragile  ;  ** satisfaisant (niveau attendu)  ; *** expert. </a:t>
            </a:r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B34FF785-BDE1-3E64-32AF-EF5649A2F76D}"/>
              </a:ext>
            </a:extLst>
          </p:cNvPr>
          <p:cNvCxnSpPr>
            <a:cxnSpLocks/>
          </p:cNvCxnSpPr>
          <p:nvPr/>
        </p:nvCxnSpPr>
        <p:spPr>
          <a:xfrm>
            <a:off x="5560358" y="1594016"/>
            <a:ext cx="290931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>
            <a:extLst>
              <a:ext uri="{FF2B5EF4-FFF2-40B4-BE49-F238E27FC236}">
                <a16:creationId xmlns:a16="http://schemas.microsoft.com/office/drawing/2014/main" id="{EAE99EB1-2C6F-B16B-3DB2-196254357DAA}"/>
              </a:ext>
            </a:extLst>
          </p:cNvPr>
          <p:cNvSpPr txBox="1"/>
          <p:nvPr/>
        </p:nvSpPr>
        <p:spPr>
          <a:xfrm>
            <a:off x="558350" y="4640964"/>
            <a:ext cx="2692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i="1" dirty="0">
                <a:solidFill>
                  <a:srgbClr val="0070C0"/>
                </a:solidFill>
              </a:rPr>
              <a:t>Je pars du bon pied </a:t>
            </a:r>
            <a:r>
              <a:rPr lang="fr-FR" sz="800" i="1" dirty="0"/>
              <a:t>page 284 :</a:t>
            </a:r>
          </a:p>
          <a:p>
            <a:r>
              <a:rPr lang="fr-FR" sz="800" i="1" dirty="0"/>
              <a:t>les élèves en difficulté pourront être dirigés vers ces pages.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8CB864E-0ACC-7577-0851-05621E31D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8171" y="6377205"/>
            <a:ext cx="1076153" cy="3960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6EEFC93-ADE3-0BD0-6835-9660E73D2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23410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405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57F3DB93BDD14C9B36C8FAAB67EE14" ma:contentTypeVersion="7" ma:contentTypeDescription="Crée un document." ma:contentTypeScope="" ma:versionID="8fc1e1045582c6b3100081bd9c88b8ac">
  <xsd:schema xmlns:xsd="http://www.w3.org/2001/XMLSchema" xmlns:xs="http://www.w3.org/2001/XMLSchema" xmlns:p="http://schemas.microsoft.com/office/2006/metadata/properties" xmlns:ns3="84228788-1737-410a-baff-0c8db7ceb5d8" targetNamespace="http://schemas.microsoft.com/office/2006/metadata/properties" ma:root="true" ma:fieldsID="e21cfec70f953ac5e82e1fd0076df589" ns3:_="">
    <xsd:import namespace="84228788-1737-410a-baff-0c8db7ceb5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28788-1737-410a-baff-0c8db7ceb5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4912EC-C354-47F2-825C-23A82FF5DC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B1B1D6-E506-43CF-81A3-34363A36B48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4228788-1737-410a-baff-0c8db7ceb5d8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7354844-D11C-4844-8DD7-F8A394F8F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28788-1737-410a-baff-0c8db7ceb5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315</Words>
  <Application>Microsoft Office PowerPoint</Application>
  <PresentationFormat>Grand écran</PresentationFormat>
  <Paragraphs>54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Gombert</dc:creator>
  <cp:lastModifiedBy>Legros.Nathalie</cp:lastModifiedBy>
  <cp:revision>220</cp:revision>
  <dcterms:created xsi:type="dcterms:W3CDTF">2022-07-11T08:32:07Z</dcterms:created>
  <dcterms:modified xsi:type="dcterms:W3CDTF">2025-05-13T13:55:36Z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0x010100E657F3DB93BDD14C9B36C8FAAB67EE14</vt:lpwstr>
  </property>
</Properties>
</file>