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EA62ED"/>
    <a:srgbClr val="2F528F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8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B8E95E-86F3-C8E0-21EF-3CD1DB68B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D91E26C-618E-9CCF-7201-A4BBB5E19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89DDBC-EC86-D89E-8B05-FA7166269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2E6570-22C8-BAE6-0639-BF8907B9A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8BB49E-C5A3-BF5D-E4B5-70053E74A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76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CEF90D-7D5B-AE80-162E-507844A29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8FB1A4-71FE-2027-D606-DDF89998CC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8A489A-B69C-2F45-40D7-D5927E9AF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7CCE8C-4A72-63F8-42D5-4972F3CAB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36535C-C882-8E11-2F5D-5DEE9EFB5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31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B1CF3B1-0AE7-D775-0BE8-436E6BFEE0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124C0E-A29E-8D46-11F2-DA1B9601A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785382-7949-E7BA-B93A-49EC22BF2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08F5CD-1ED7-F563-3EDD-995C6BB0F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8496EB-E08B-29D7-D9D7-1767A48FA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22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217EB1-16B7-AE39-49D7-FDF8E3CFB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EBEBD2-0367-36D8-00EA-AB787B1C7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B68FDA-A2AA-2376-5774-C0AD7DE1E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665D61-C94F-84BC-D600-42DF015F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52AF8B-DD39-A95E-7CB1-49405AD1F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68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0391A0-D6A9-AFA5-E456-722224592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CE21C9-F232-5618-0175-37DD3497B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38AAA9-944B-8C38-CABC-6264B939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E706-8847-44D3-15F5-50C990C95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CE03B7-F725-BF23-F7C0-1C01118A7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26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AC26F2-D094-C1FF-C583-3960DBD03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9E6A82-A435-0776-A072-C091FB3DA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7111FA-C0E0-3A92-D598-04C958700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BF0A4C-45B8-1A68-ABA8-5FDFA003F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1D4D23-CF44-9A7A-56FF-357D14FE4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656CF8-C591-A885-B8FA-43974D4FA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79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79BC11-8583-8D8C-4C6E-231A5AACC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B6E314-8453-692A-6C4C-F6499FCAC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19E4024-70B1-0A3F-3F5B-D8DD196FC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CE6348D-6449-F8EC-5139-83627D4D57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12B0EB7-C7E7-FAA6-3001-1DCC1DF1EE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76537C3-7F97-56D5-6585-EF584CAFB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386F825-E3B5-9021-BFA4-60D17A7AA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3800ECB-441A-EB3F-0F21-665A85D1C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7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706F14-C278-2991-0DB0-5F7F43C07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7EA8800-2980-CAAA-6186-207ECA236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B5137A6-8936-1D6D-5B4A-69A797FB7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9C147F-EAFB-7269-ACDA-6A577C56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07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268C532-47AF-1DEE-40CE-80FBA1C9D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F98CD2A-A941-2DB2-E756-F2CBD8BD1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6A4F090-E0CE-4DA6-FADE-D1A8998EE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09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3E0FC3-C7CB-1678-2E23-BE7C1A063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63CA1A-40A3-DCF6-9CC6-1D73C27B4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FF71917-95A8-4B4F-459E-CDF961CBD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3B8B87-0ABA-E2E5-93E4-FF14C3E7A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BECDC4-9635-02AD-68ED-DF1F75D57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DD44A7-D25B-7B86-4029-F8218E8A3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53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8F3A66-B97D-BDC0-7B60-261F140E9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5FBB9E5-2E40-742B-0221-DCFBFE3A7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F140011-4A24-EEC4-2172-150E816AD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282229-CC69-6B33-CF0F-B12E792C4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74442F-C699-93E8-61D2-F4B694B8B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9D41CE-00E7-E767-65A9-1F922C0F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06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652F800-3C29-D5D3-3ED5-01D0554D8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7F50AF-C5AD-FAD4-7E4B-76D1D47A7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2B0E2-4CC6-19D5-17B6-BB4CCD4BF9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8EEDC0-E797-9248-E00C-A485663F9B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CA4B87-3A99-AE6A-EE83-945B55640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36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ZoneTexte 58">
            <a:extLst>
              <a:ext uri="{FF2B5EF4-FFF2-40B4-BE49-F238E27FC236}">
                <a16:creationId xmlns:a16="http://schemas.microsoft.com/office/drawing/2014/main" id="{D0C7A196-592B-EBEF-D6DB-019D59530394}"/>
              </a:ext>
            </a:extLst>
          </p:cNvPr>
          <p:cNvSpPr txBox="1"/>
          <p:nvPr/>
        </p:nvSpPr>
        <p:spPr>
          <a:xfrm>
            <a:off x="1812032" y="-10963"/>
            <a:ext cx="86500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70AD47"/>
                </a:solidFill>
              </a:rPr>
              <a:t>Chapitre 4 : </a:t>
            </a:r>
            <a:r>
              <a:rPr lang="fr-FR" b="1" dirty="0"/>
              <a:t>Un exemple de plan de séquence </a:t>
            </a:r>
          </a:p>
          <a:p>
            <a:pPr algn="ctr"/>
            <a:r>
              <a:rPr lang="fr-FR" sz="1000" i="1" dirty="0"/>
              <a:t>Tout professeur est libre de son organisation et de ses choix pédagogiques. Il peut suivre les propositions ci-dessous, les adapter ou utiliser le manuel à sa guise</a:t>
            </a:r>
            <a:r>
              <a:rPr lang="fr-FR" sz="1200" i="1" dirty="0"/>
              <a:t>. </a:t>
            </a:r>
            <a:r>
              <a:rPr lang="fr-FR" sz="1000" i="1" dirty="0"/>
              <a:t>  </a:t>
            </a:r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6746FFC2-D6D9-4128-58CE-E5AB05EA43B5}"/>
              </a:ext>
            </a:extLst>
          </p:cNvPr>
          <p:cNvSpPr>
            <a:spLocks noChangeAspect="1"/>
          </p:cNvSpPr>
          <p:nvPr/>
        </p:nvSpPr>
        <p:spPr>
          <a:xfrm>
            <a:off x="260859" y="4464428"/>
            <a:ext cx="259286" cy="263419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</a:p>
        </p:txBody>
      </p:sp>
      <p:grpSp>
        <p:nvGrpSpPr>
          <p:cNvPr id="67" name="Groupe 66">
            <a:extLst>
              <a:ext uri="{FF2B5EF4-FFF2-40B4-BE49-F238E27FC236}">
                <a16:creationId xmlns:a16="http://schemas.microsoft.com/office/drawing/2014/main" id="{99F76233-C23E-9629-3825-971FBE40A859}"/>
              </a:ext>
            </a:extLst>
          </p:cNvPr>
          <p:cNvGrpSpPr/>
          <p:nvPr/>
        </p:nvGrpSpPr>
        <p:grpSpPr>
          <a:xfrm>
            <a:off x="642904" y="912175"/>
            <a:ext cx="8720171" cy="1474226"/>
            <a:chOff x="-393477" y="816162"/>
            <a:chExt cx="7321963" cy="139308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0D44CF0-DA88-3074-C8BD-6791E55FB3F3}"/>
                </a:ext>
              </a:extLst>
            </p:cNvPr>
            <p:cNvSpPr/>
            <p:nvPr/>
          </p:nvSpPr>
          <p:spPr>
            <a:xfrm>
              <a:off x="-393477" y="816164"/>
              <a:ext cx="1808626" cy="1382215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88900" indent="-88900" algn="ctr"/>
              <a:r>
                <a:rPr lang="fr-FR" sz="1200" b="1" dirty="0">
                  <a:solidFill>
                    <a:srgbClr val="002060"/>
                  </a:solidFill>
                </a:rPr>
                <a:t>1 - Partages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</a:p>
            <a:p>
              <a:pPr marL="177800"/>
              <a:r>
                <a:rPr lang="fr-FR" sz="800" b="1" dirty="0">
                  <a:solidFill>
                    <a:schemeClr val="tx1"/>
                  </a:solidFill>
                </a:rPr>
                <a:t>QF </a:t>
              </a:r>
              <a:r>
                <a:rPr lang="fr-FR" sz="800" dirty="0">
                  <a:solidFill>
                    <a:schemeClr val="tx1"/>
                  </a:solidFill>
                </a:rPr>
                <a:t>n° 1 – 2 – 3 – 4 – 5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rgbClr val="70AD47"/>
                  </a:solidFill>
                </a:rPr>
                <a:t>Cours </a:t>
              </a:r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177800"/>
              <a:r>
                <a:rPr lang="fr-FR" sz="800" dirty="0">
                  <a:solidFill>
                    <a:schemeClr val="accent6"/>
                  </a:solidFill>
                </a:rPr>
                <a:t>1. Fractions et partages : Partages et comparaison d’une fraction à 1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</a:t>
              </a:r>
              <a:endParaRPr lang="fr-FR" sz="800" b="1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180975"/>
              <a:r>
                <a:rPr lang="fr-FR" sz="800" dirty="0">
                  <a:solidFill>
                    <a:schemeClr val="tx1"/>
                  </a:solidFill>
                </a:rPr>
                <a:t>n° 10 – 11 – 28 – 29 – 55 – 56   </a:t>
              </a:r>
            </a:p>
            <a:p>
              <a:pPr marL="180975"/>
              <a:r>
                <a:rPr lang="fr-FR" sz="800" dirty="0">
                  <a:solidFill>
                    <a:schemeClr val="tx1"/>
                  </a:solidFill>
                </a:rPr>
                <a:t>n° 45</a:t>
              </a:r>
            </a:p>
            <a:p>
              <a:pPr indent="-88900"/>
              <a:r>
                <a:rPr lang="fr-FR" sz="800" b="1" dirty="0">
                  <a:solidFill>
                    <a:schemeClr val="accent1"/>
                  </a:solidFill>
                </a:rPr>
                <a:t>     Pour les plus rapides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/>
              <a:r>
                <a:rPr lang="fr-FR" sz="800" dirty="0">
                  <a:solidFill>
                    <a:schemeClr val="tx1"/>
                  </a:solidFill>
                </a:rPr>
                <a:t>n° 88 ***</a:t>
              </a:r>
              <a:endParaRPr lang="fr-FR" sz="800" i="1" dirty="0">
                <a:solidFill>
                  <a:schemeClr val="tx1"/>
                </a:solidFill>
              </a:endParaRPr>
            </a:p>
            <a:p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29D5B2E-D27E-393D-55D4-14A7949F0D04}"/>
                </a:ext>
              </a:extLst>
            </p:cNvPr>
            <p:cNvSpPr/>
            <p:nvPr/>
          </p:nvSpPr>
          <p:spPr>
            <a:xfrm>
              <a:off x="1703950" y="816164"/>
              <a:ext cx="2433864" cy="1393085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sz="1200" b="1" dirty="0">
                  <a:solidFill>
                    <a:srgbClr val="002060"/>
                  </a:solidFill>
                </a:rPr>
                <a:t>2 - Demi-droite graduée</a:t>
              </a:r>
              <a:endParaRPr lang="fr-FR" sz="800" strike="sngStrike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</a:p>
            <a:p>
              <a:pPr marL="180975" indent="-3175"/>
              <a:r>
                <a:rPr lang="fr-FR" sz="800" b="1" dirty="0">
                  <a:solidFill>
                    <a:schemeClr val="tx1"/>
                  </a:solidFill>
                </a:rPr>
                <a:t> Rituel 2</a:t>
              </a:r>
              <a:endParaRPr lang="fr-FR" sz="800" dirty="0">
                <a:solidFill>
                  <a:schemeClr val="tx1"/>
                </a:solidFill>
              </a:endParaRP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rgbClr val="70AD47"/>
                  </a:solidFill>
                </a:rPr>
                <a:t>Méthode 1 et cours</a:t>
              </a:r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88900" indent="88900"/>
              <a:r>
                <a:rPr lang="fr-FR" sz="800" dirty="0">
                  <a:solidFill>
                    <a:srgbClr val="70AD47"/>
                  </a:solidFill>
                </a:rPr>
                <a:t>Fraction et demi-droite graduée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 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30 – 31 – 32 – 57* – 58* – 59* </a:t>
              </a: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91** – 92** </a:t>
              </a:r>
            </a:p>
            <a:p>
              <a:pPr marL="88900" indent="-1588"/>
              <a:r>
                <a:rPr lang="fr-FR" sz="800" b="1" dirty="0">
                  <a:solidFill>
                    <a:schemeClr val="accent1"/>
                  </a:solidFill>
                </a:rPr>
                <a:t>Pour les plus rapides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60** –  82* </a:t>
              </a:r>
              <a:endParaRPr lang="fr-FR" sz="800" i="1" dirty="0">
                <a:solidFill>
                  <a:schemeClr val="tx1"/>
                </a:solidFill>
              </a:endParaRPr>
            </a:p>
            <a:p>
              <a:endParaRPr lang="fr-FR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FC8AA8B-B32F-DFFD-0606-473132F2131A}"/>
                </a:ext>
              </a:extLst>
            </p:cNvPr>
            <p:cNvSpPr/>
            <p:nvPr/>
          </p:nvSpPr>
          <p:spPr>
            <a:xfrm>
              <a:off x="4432360" y="816162"/>
              <a:ext cx="2496126" cy="1382213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sz="1200" b="1" dirty="0">
                  <a:solidFill>
                    <a:srgbClr val="002060"/>
                  </a:solidFill>
                </a:rPr>
                <a:t>3 - Nombre mixte</a:t>
              </a:r>
              <a:endParaRPr lang="fr-FR" sz="800" b="1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</a:p>
            <a:p>
              <a:pPr marL="88900" indent="-88900"/>
              <a:r>
                <a:rPr lang="fr-FR" sz="800" b="1" dirty="0">
                  <a:solidFill>
                    <a:schemeClr val="tx1"/>
                  </a:solidFill>
                </a:rPr>
                <a:t>        Rituel 3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rgbClr val="70AD47"/>
                  </a:solidFill>
                </a:rPr>
                <a:t>Méthode 2 et cours</a:t>
              </a:r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88900" indent="88900"/>
              <a:r>
                <a:rPr lang="fr-FR" sz="800" dirty="0">
                  <a:solidFill>
                    <a:srgbClr val="70AD47"/>
                  </a:solidFill>
                </a:rPr>
                <a:t>Fraction sous la forme d’un nombre mixte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 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34 – 36 – 37 – 38 – 61* – 62* – 64* – 65** </a:t>
              </a:r>
            </a:p>
            <a:p>
              <a:pPr marL="180975" indent="-1588"/>
              <a:r>
                <a:rPr lang="fr-FR" sz="800" b="1" dirty="0">
                  <a:solidFill>
                    <a:schemeClr val="accent1"/>
                  </a:solidFill>
                </a:rPr>
                <a:t>Pour les plus rapides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/>
              <a:r>
                <a:rPr lang="fr-FR" sz="800" dirty="0">
                  <a:solidFill>
                    <a:schemeClr val="tx1"/>
                  </a:solidFill>
                </a:rPr>
                <a:t>n° 63* </a:t>
              </a:r>
              <a:r>
                <a:rPr lang="fr-FR" sz="800" i="1" dirty="0">
                  <a:solidFill>
                    <a:schemeClr val="tx1"/>
                  </a:solidFill>
                </a:rPr>
                <a:t> </a:t>
              </a:r>
              <a:endParaRPr lang="fr-FR" sz="1000" i="1" dirty="0">
                <a:solidFill>
                  <a:schemeClr val="tx1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800" dirty="0">
                <a:solidFill>
                  <a:srgbClr val="70AD47"/>
                </a:solidFill>
              </a:endParaRPr>
            </a:p>
            <a:p>
              <a:endParaRPr lang="fr-FR" sz="1000" dirty="0">
                <a:solidFill>
                  <a:schemeClr val="tx1"/>
                </a:solidFill>
              </a:endParaRPr>
            </a:p>
            <a:p>
              <a:endParaRPr lang="fr-FR" sz="1000" dirty="0"/>
            </a:p>
            <a:p>
              <a:endParaRPr lang="fr-FR" sz="1000" dirty="0"/>
            </a:p>
          </p:txBody>
        </p:sp>
        <p:cxnSp>
          <p:nvCxnSpPr>
            <p:cNvPr id="12" name="Connecteur droit avec flèche 11">
              <a:extLst>
                <a:ext uri="{FF2B5EF4-FFF2-40B4-BE49-F238E27FC236}">
                  <a16:creationId xmlns:a16="http://schemas.microsoft.com/office/drawing/2014/main" id="{737A5D81-2BEF-1478-E26F-1792B18320DC}"/>
                </a:ext>
              </a:extLst>
            </p:cNvPr>
            <p:cNvCxnSpPr>
              <a:cxnSpLocks/>
            </p:cNvCxnSpPr>
            <p:nvPr/>
          </p:nvCxnSpPr>
          <p:spPr>
            <a:xfrm>
              <a:off x="1415149" y="1470576"/>
              <a:ext cx="281216" cy="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Ellipse 108">
            <a:extLst>
              <a:ext uri="{FF2B5EF4-FFF2-40B4-BE49-F238E27FC236}">
                <a16:creationId xmlns:a16="http://schemas.microsoft.com/office/drawing/2014/main" id="{DF1A651B-98F3-E73C-8200-E64EADAD5E81}"/>
              </a:ext>
            </a:extLst>
          </p:cNvPr>
          <p:cNvSpPr>
            <a:spLocks noChangeAspect="1"/>
          </p:cNvSpPr>
          <p:nvPr/>
        </p:nvSpPr>
        <p:spPr>
          <a:xfrm>
            <a:off x="265749" y="2545237"/>
            <a:ext cx="240580" cy="244415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C73C518-11EB-1613-6833-C9C8AADCFE88}"/>
              </a:ext>
            </a:extLst>
          </p:cNvPr>
          <p:cNvSpPr txBox="1"/>
          <p:nvPr/>
        </p:nvSpPr>
        <p:spPr>
          <a:xfrm>
            <a:off x="485669" y="585559"/>
            <a:ext cx="1735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Fractions et partages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011A2104-A2CF-DE1D-E451-B32FAB567439}"/>
              </a:ext>
            </a:extLst>
          </p:cNvPr>
          <p:cNvSpPr>
            <a:spLocks noChangeAspect="1"/>
          </p:cNvSpPr>
          <p:nvPr/>
        </p:nvSpPr>
        <p:spPr>
          <a:xfrm>
            <a:off x="260859" y="602145"/>
            <a:ext cx="240579" cy="244414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8B02DAB-7171-5425-110B-C98341E70B53}"/>
              </a:ext>
            </a:extLst>
          </p:cNvPr>
          <p:cNvSpPr txBox="1"/>
          <p:nvPr/>
        </p:nvSpPr>
        <p:spPr>
          <a:xfrm>
            <a:off x="485669" y="2541263"/>
            <a:ext cx="16726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Egalités de fractions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0899E85-5100-D4E5-9B80-648FEC8398A2}"/>
              </a:ext>
            </a:extLst>
          </p:cNvPr>
          <p:cNvSpPr txBox="1"/>
          <p:nvPr/>
        </p:nvSpPr>
        <p:spPr>
          <a:xfrm>
            <a:off x="485669" y="4471599"/>
            <a:ext cx="3301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Comparaison et encadrement de fractions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FD49619-BE46-FF86-8CEF-12CDA10AC8E2}"/>
              </a:ext>
            </a:extLst>
          </p:cNvPr>
          <p:cNvSpPr/>
          <p:nvPr/>
        </p:nvSpPr>
        <p:spPr>
          <a:xfrm>
            <a:off x="8274840" y="2789652"/>
            <a:ext cx="2005752" cy="471653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 err="1">
                <a:solidFill>
                  <a:srgbClr val="7030A0"/>
                </a:solidFill>
              </a:rPr>
              <a:t>MathALEA</a:t>
            </a:r>
            <a:endParaRPr lang="fr-FR" sz="1200" b="1" dirty="0">
              <a:solidFill>
                <a:srgbClr val="7030A0"/>
              </a:solidFill>
            </a:endParaRPr>
          </a:p>
          <a:p>
            <a:r>
              <a:rPr lang="fr-FR" sz="1000" b="1" dirty="0">
                <a:solidFill>
                  <a:schemeClr val="tx1"/>
                </a:solidFill>
              </a:rPr>
              <a:t>Ce que je dois savoir </a:t>
            </a:r>
            <a:r>
              <a:rPr lang="fr-FR" sz="1000" dirty="0">
                <a:solidFill>
                  <a:schemeClr val="tx1"/>
                </a:solidFill>
              </a:rPr>
              <a:t>page 92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2A945F-F525-B494-E92C-07F47C40E48B}"/>
              </a:ext>
            </a:extLst>
          </p:cNvPr>
          <p:cNvSpPr/>
          <p:nvPr/>
        </p:nvSpPr>
        <p:spPr>
          <a:xfrm>
            <a:off x="642904" y="2840381"/>
            <a:ext cx="2154002" cy="1400282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1 - Propriété d’égalité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180975" indent="-1588"/>
            <a:r>
              <a:rPr lang="fr-FR" sz="800" b="1" dirty="0">
                <a:solidFill>
                  <a:schemeClr val="tx1"/>
                </a:solidFill>
              </a:rPr>
              <a:t>QF </a:t>
            </a:r>
            <a:r>
              <a:rPr lang="fr-FR" sz="800" dirty="0">
                <a:solidFill>
                  <a:schemeClr val="tx1"/>
                </a:solidFill>
              </a:rPr>
              <a:t>n° 6 – 7 – 8   et   n° 13 – 14</a:t>
            </a:r>
          </a:p>
          <a:p>
            <a:pPr marL="180975" indent="-1588"/>
            <a:r>
              <a:rPr lang="fr-FR" sz="800" b="1" dirty="0">
                <a:solidFill>
                  <a:schemeClr val="tx1"/>
                </a:solidFill>
              </a:rPr>
              <a:t>Activité 1 </a:t>
            </a:r>
            <a:endParaRPr lang="fr-FR" sz="800" dirty="0">
              <a:solidFill>
                <a:schemeClr val="tx1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et Méthode 3 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180975" indent="-1588"/>
            <a:r>
              <a:rPr lang="fr-FR" sz="800" dirty="0">
                <a:solidFill>
                  <a:schemeClr val="accent6"/>
                </a:solidFill>
              </a:rPr>
              <a:t>2. Egalités de fractions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180975" indent="-1588"/>
            <a:r>
              <a:rPr lang="fr-FR" sz="800" dirty="0">
                <a:solidFill>
                  <a:schemeClr val="tx1"/>
                </a:solidFill>
              </a:rPr>
              <a:t>n° 39 – 40 – 41 – 42</a:t>
            </a:r>
          </a:p>
          <a:p>
            <a:pPr marL="87313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180975"/>
            <a:r>
              <a:rPr lang="fr-FR" sz="800" dirty="0">
                <a:solidFill>
                  <a:schemeClr val="tx1"/>
                </a:solidFill>
              </a:rPr>
              <a:t>n° 72**</a:t>
            </a:r>
          </a:p>
          <a:p>
            <a:pPr marL="180975" indent="-1588"/>
            <a:endParaRPr lang="fr-FR" sz="800" dirty="0">
              <a:solidFill>
                <a:schemeClr val="tx1"/>
              </a:solidFill>
            </a:endParaRPr>
          </a:p>
          <a:p>
            <a:pPr marL="180975" indent="-1588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2EA1C22-D757-03A9-C95D-155717A06957}"/>
              </a:ext>
            </a:extLst>
          </p:cNvPr>
          <p:cNvSpPr/>
          <p:nvPr/>
        </p:nvSpPr>
        <p:spPr>
          <a:xfrm>
            <a:off x="3158524" y="2840381"/>
            <a:ext cx="2687584" cy="1420446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2 - Fractions égales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180975"/>
            <a:r>
              <a:rPr lang="fr-FR" sz="800" b="1" dirty="0">
                <a:solidFill>
                  <a:schemeClr val="tx1"/>
                </a:solidFill>
              </a:rPr>
              <a:t>Rituel 4  </a:t>
            </a:r>
            <a:endParaRPr lang="fr-FR" sz="800" dirty="0">
              <a:solidFill>
                <a:schemeClr val="tx1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180975"/>
            <a:r>
              <a:rPr lang="fr-FR" sz="800" dirty="0">
                <a:solidFill>
                  <a:schemeClr val="tx1"/>
                </a:solidFill>
              </a:rPr>
              <a:t>n° 43 – 44 – 67* – 68* </a:t>
            </a:r>
          </a:p>
          <a:p>
            <a:pPr marL="180975"/>
            <a:r>
              <a:rPr lang="fr-FR" sz="800" dirty="0">
                <a:solidFill>
                  <a:schemeClr val="tx1"/>
                </a:solidFill>
              </a:rPr>
              <a:t>n° 70** – 71** – 73** – 85** </a:t>
            </a:r>
          </a:p>
          <a:p>
            <a:pPr marL="180975"/>
            <a:endParaRPr lang="fr-FR" sz="800" dirty="0">
              <a:solidFill>
                <a:schemeClr val="tx1"/>
              </a:solidFill>
            </a:endParaRPr>
          </a:p>
          <a:p>
            <a:pPr marL="87313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180975"/>
            <a:r>
              <a:rPr lang="fr-FR" sz="800" dirty="0">
                <a:solidFill>
                  <a:schemeClr val="tx1"/>
                </a:solidFill>
              </a:rPr>
              <a:t>n° 86** 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7C6F178-B0B9-AB08-3D02-DC683E456877}"/>
              </a:ext>
            </a:extLst>
          </p:cNvPr>
          <p:cNvSpPr/>
          <p:nvPr/>
        </p:nvSpPr>
        <p:spPr>
          <a:xfrm>
            <a:off x="634931" y="4786547"/>
            <a:ext cx="2036135" cy="1550812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1 - Comparer des fractions</a:t>
            </a:r>
            <a:endParaRPr lang="fr-FR" sz="800" dirty="0">
              <a:solidFill>
                <a:srgbClr val="7030A0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88900" indent="92075"/>
            <a:r>
              <a:rPr lang="fr-FR" sz="800" b="1" dirty="0">
                <a:solidFill>
                  <a:schemeClr val="tx1"/>
                </a:solidFill>
              </a:rPr>
              <a:t>Calcul Mental</a:t>
            </a:r>
            <a:r>
              <a:rPr lang="fr-FR" sz="800" dirty="0">
                <a:solidFill>
                  <a:schemeClr val="tx1"/>
                </a:solidFill>
              </a:rPr>
              <a:t>  n° 24 – 25 – 26</a:t>
            </a:r>
          </a:p>
          <a:p>
            <a:pPr marL="88900" indent="92075"/>
            <a:r>
              <a:rPr lang="fr-FR" sz="800" b="1" dirty="0">
                <a:solidFill>
                  <a:schemeClr val="tx1"/>
                </a:solidFill>
              </a:rPr>
              <a:t>Activité 2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et méthode 4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88900" indent="92075"/>
            <a:r>
              <a:rPr lang="fr-FR" sz="800" dirty="0">
                <a:solidFill>
                  <a:srgbClr val="70AD47"/>
                </a:solidFill>
              </a:rPr>
              <a:t>3. </a:t>
            </a:r>
            <a:r>
              <a:rPr lang="fr-FR" sz="800" dirty="0">
                <a:solidFill>
                  <a:schemeClr val="accent6"/>
                </a:solidFill>
              </a:rPr>
              <a:t>Comparaison de fractions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75* – 49 – 50 </a:t>
            </a:r>
          </a:p>
          <a:p>
            <a:pPr marL="88900" indent="-1588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91 – 92 </a:t>
            </a:r>
            <a:r>
              <a:rPr lang="fr-FR" sz="800" i="1" dirty="0">
                <a:solidFill>
                  <a:schemeClr val="tx1"/>
                </a:solidFill>
              </a:rPr>
              <a:t>énigmes et défis</a:t>
            </a:r>
            <a:endParaRPr lang="fr-FR" sz="1000" i="1" dirty="0">
              <a:solidFill>
                <a:schemeClr val="tx1"/>
              </a:solidFill>
            </a:endParaRPr>
          </a:p>
          <a:p>
            <a:pPr marL="88900" indent="-88900"/>
            <a:r>
              <a:rPr lang="fr-FR" sz="800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397D75B-A7F2-FAC9-2DA3-F2F17DD2D66B}"/>
              </a:ext>
            </a:extLst>
          </p:cNvPr>
          <p:cNvSpPr/>
          <p:nvPr/>
        </p:nvSpPr>
        <p:spPr>
          <a:xfrm>
            <a:off x="2995230" y="4798575"/>
            <a:ext cx="2170563" cy="1538784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2 - Exercices de comparaison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88900" indent="92075"/>
            <a:r>
              <a:rPr lang="fr-FR" sz="800" b="1" dirty="0">
                <a:solidFill>
                  <a:schemeClr val="tx1"/>
                </a:solidFill>
              </a:rPr>
              <a:t>QF </a:t>
            </a:r>
            <a:r>
              <a:rPr lang="fr-FR" sz="800" dirty="0">
                <a:solidFill>
                  <a:schemeClr val="tx1"/>
                </a:solidFill>
              </a:rPr>
              <a:t>n° 66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46 – 47 – 48 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76** – 77**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89** </a:t>
            </a:r>
          </a:p>
          <a:p>
            <a:pPr marL="88900" indent="-1588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90*** </a:t>
            </a:r>
          </a:p>
          <a:p>
            <a:pPr marL="88900" indent="92075"/>
            <a:endParaRPr lang="fr-FR" sz="800" dirty="0">
              <a:solidFill>
                <a:schemeClr val="accent1"/>
              </a:solidFill>
            </a:endParaRPr>
          </a:p>
          <a:p>
            <a:pPr marL="88900" indent="92075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5CC434A-CF1B-E507-6118-89492DDEBD04}"/>
              </a:ext>
            </a:extLst>
          </p:cNvPr>
          <p:cNvSpPr/>
          <p:nvPr/>
        </p:nvSpPr>
        <p:spPr>
          <a:xfrm>
            <a:off x="5458066" y="4798573"/>
            <a:ext cx="2170562" cy="1538779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3 - Encadrement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88900" indent="92075"/>
            <a:r>
              <a:rPr lang="fr-FR" sz="800" b="1" dirty="0">
                <a:solidFill>
                  <a:schemeClr val="tx1"/>
                </a:solidFill>
              </a:rPr>
              <a:t>QF </a:t>
            </a:r>
            <a:r>
              <a:rPr lang="fr-FR" sz="800" dirty="0">
                <a:solidFill>
                  <a:schemeClr val="tx1"/>
                </a:solidFill>
              </a:rPr>
              <a:t>n° 74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88900" indent="92075"/>
            <a:r>
              <a:rPr lang="fr-FR" sz="800" dirty="0">
                <a:solidFill>
                  <a:schemeClr val="accent6"/>
                </a:solidFill>
              </a:rPr>
              <a:t>3. Encadrement d’une fraction par deux entiers consécutifs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51 – 52 – 53 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83** – 84** – 87***  </a:t>
            </a:r>
          </a:p>
          <a:p>
            <a:pPr marL="88900" indent="-1588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79 – 80 </a:t>
            </a:r>
            <a:r>
              <a:rPr lang="fr-FR" sz="800" i="1" dirty="0">
                <a:solidFill>
                  <a:schemeClr val="tx1"/>
                </a:solidFill>
              </a:rPr>
              <a:t>jeux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7627FAFE-179F-3DC5-0405-FAC9A99DB8ED}"/>
              </a:ext>
            </a:extLst>
          </p:cNvPr>
          <p:cNvCxnSpPr>
            <a:cxnSpLocks/>
          </p:cNvCxnSpPr>
          <p:nvPr/>
        </p:nvCxnSpPr>
        <p:spPr>
          <a:xfrm>
            <a:off x="2823606" y="3412096"/>
            <a:ext cx="30821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9B153A1E-F004-19F6-BEF4-4FB1FD69D78E}"/>
              </a:ext>
            </a:extLst>
          </p:cNvPr>
          <p:cNvSpPr/>
          <p:nvPr/>
        </p:nvSpPr>
        <p:spPr>
          <a:xfrm>
            <a:off x="8274840" y="3851502"/>
            <a:ext cx="2005753" cy="471653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7030A0"/>
                </a:solidFill>
              </a:rPr>
              <a:t>Culture générale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      page 93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010439F-66BD-0F0A-D6C5-E56F7E8AE518}"/>
              </a:ext>
            </a:extLst>
          </p:cNvPr>
          <p:cNvSpPr txBox="1"/>
          <p:nvPr/>
        </p:nvSpPr>
        <p:spPr>
          <a:xfrm>
            <a:off x="7761036" y="6528681"/>
            <a:ext cx="3033363" cy="2154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b="1" i="1" dirty="0"/>
              <a:t>Les étoiles </a:t>
            </a:r>
            <a:r>
              <a:rPr lang="fr-FR" sz="800" i="1" dirty="0"/>
              <a:t>: * fragile  ;  ** satisfaisant (niveau attendu)  ; *** expert. </a:t>
            </a:r>
          </a:p>
        </p:txBody>
      </p: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B34FF785-BDE1-3E64-32AF-EF5649A2F76D}"/>
              </a:ext>
            </a:extLst>
          </p:cNvPr>
          <p:cNvCxnSpPr>
            <a:cxnSpLocks/>
          </p:cNvCxnSpPr>
          <p:nvPr/>
        </p:nvCxnSpPr>
        <p:spPr>
          <a:xfrm>
            <a:off x="6096000" y="1604705"/>
            <a:ext cx="290931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>
            <a:extLst>
              <a:ext uri="{FF2B5EF4-FFF2-40B4-BE49-F238E27FC236}">
                <a16:creationId xmlns:a16="http://schemas.microsoft.com/office/drawing/2014/main" id="{EAE99EB1-2C6F-B16B-3DB2-196254357DAA}"/>
              </a:ext>
            </a:extLst>
          </p:cNvPr>
          <p:cNvSpPr txBox="1"/>
          <p:nvPr/>
        </p:nvSpPr>
        <p:spPr>
          <a:xfrm>
            <a:off x="577400" y="6401936"/>
            <a:ext cx="2692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i="1" dirty="0">
                <a:solidFill>
                  <a:srgbClr val="0070C0"/>
                </a:solidFill>
              </a:rPr>
              <a:t>Je pars du bon pied </a:t>
            </a:r>
            <a:r>
              <a:rPr lang="fr-FR" sz="800" i="1" dirty="0"/>
              <a:t>pages 86 et 87 :</a:t>
            </a:r>
          </a:p>
          <a:p>
            <a:r>
              <a:rPr lang="fr-FR" sz="800" i="1" dirty="0"/>
              <a:t>les élèves en difficulté pourront être dirigés vers ces pages.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48CB864E-0ACC-7577-0851-05621E31D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8171" y="6377205"/>
            <a:ext cx="1076153" cy="3960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06EEFC93-ADE3-0BD0-6835-9660E73D2D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234107" cy="396000"/>
          </a:xfrm>
          <a:prstGeom prst="rect">
            <a:avLst/>
          </a:prstGeom>
        </p:spPr>
      </p:pic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6FF9CAE6-E5C2-5CCD-8235-97A1105A6B67}"/>
              </a:ext>
            </a:extLst>
          </p:cNvPr>
          <p:cNvCxnSpPr>
            <a:cxnSpLocks/>
          </p:cNvCxnSpPr>
          <p:nvPr/>
        </p:nvCxnSpPr>
        <p:spPr>
          <a:xfrm>
            <a:off x="2679039" y="5707621"/>
            <a:ext cx="30821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A79493CD-203B-E7CC-844C-935F2BEC16EC}"/>
              </a:ext>
            </a:extLst>
          </p:cNvPr>
          <p:cNvCxnSpPr>
            <a:cxnSpLocks/>
          </p:cNvCxnSpPr>
          <p:nvPr/>
        </p:nvCxnSpPr>
        <p:spPr>
          <a:xfrm>
            <a:off x="5157820" y="5719292"/>
            <a:ext cx="30821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4055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57F3DB93BDD14C9B36C8FAAB67EE14" ma:contentTypeVersion="7" ma:contentTypeDescription="Crée un document." ma:contentTypeScope="" ma:versionID="8fc1e1045582c6b3100081bd9c88b8ac">
  <xsd:schema xmlns:xsd="http://www.w3.org/2001/XMLSchema" xmlns:xs="http://www.w3.org/2001/XMLSchema" xmlns:p="http://schemas.microsoft.com/office/2006/metadata/properties" xmlns:ns3="84228788-1737-410a-baff-0c8db7ceb5d8" targetNamespace="http://schemas.microsoft.com/office/2006/metadata/properties" ma:root="true" ma:fieldsID="e21cfec70f953ac5e82e1fd0076df589" ns3:_="">
    <xsd:import namespace="84228788-1737-410a-baff-0c8db7ceb5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28788-1737-410a-baff-0c8db7ceb5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4912EC-C354-47F2-825C-23A82FF5DC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B1B1D6-E506-43CF-81A3-34363A36B48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4228788-1737-410a-baff-0c8db7ceb5d8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7354844-D11C-4844-8DD7-F8A394F8F3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228788-1737-410a-baff-0c8db7ceb5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487</Words>
  <Application>Microsoft Office PowerPoint</Application>
  <PresentationFormat>Grand écran</PresentationFormat>
  <Paragraphs>96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Gombert</dc:creator>
  <cp:lastModifiedBy>Legros.Nathalie</cp:lastModifiedBy>
  <cp:revision>225</cp:revision>
  <dcterms:created xsi:type="dcterms:W3CDTF">2022-07-11T08:32:07Z</dcterms:created>
  <dcterms:modified xsi:type="dcterms:W3CDTF">2025-06-02T09:20:55Z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0x010100E657F3DB93BDD14C9B36C8FAAB67EE14</vt:lpwstr>
  </property>
</Properties>
</file>