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29" autoAdjust="0"/>
    <p:restoredTop sz="96414"/>
  </p:normalViewPr>
  <p:slideViewPr>
    <p:cSldViewPr snapToGrid="0">
      <p:cViewPr>
        <p:scale>
          <a:sx n="60" d="100"/>
          <a:sy n="60" d="100"/>
        </p:scale>
        <p:origin x="740" y="-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4841FE-D5E1-1444-B581-55B8DEB049CE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85B5A1-7B92-A245-81BB-C1A2A1D46EC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8807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85B5A1-7B92-A245-81BB-C1A2A1D46ECB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40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7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48056" y="4402820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42904" y="912177"/>
            <a:ext cx="8755096" cy="1410110"/>
            <a:chOff x="-393477" y="816164"/>
            <a:chExt cx="7321963" cy="13325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93477" y="816165"/>
              <a:ext cx="1808626" cy="1332491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Lire un tableau 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  <a:br>
                <a:rPr lang="fr-FR" sz="800" dirty="0">
                  <a:solidFill>
                    <a:schemeClr val="tx1"/>
                  </a:solidFill>
                </a:rPr>
              </a:br>
              <a:r>
                <a:rPr lang="fr-FR" sz="800" b="1" dirty="0">
                  <a:solidFill>
                    <a:schemeClr val="tx1"/>
                  </a:solidFill>
                </a:rPr>
                <a:t>Activité 1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chemeClr val="bg1">
                      <a:lumMod val="65000"/>
                    </a:schemeClr>
                  </a:solidFill>
                </a:rPr>
                <a:t>        </a:t>
              </a:r>
              <a:r>
                <a:rPr lang="fr-FR" sz="800" dirty="0">
                  <a:solidFill>
                    <a:schemeClr val="accent6"/>
                  </a:solidFill>
                </a:rPr>
                <a:t>1. Les tableaux 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28 – 29 – 41 – 47* – 48** </a:t>
              </a:r>
            </a:p>
            <a:p>
              <a:pPr indent="-88900"/>
              <a:r>
                <a:rPr lang="fr-FR" sz="800" b="1" dirty="0">
                  <a:solidFill>
                    <a:schemeClr val="accent1"/>
                  </a:solidFill>
                </a:rPr>
                <a:t>     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78**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03950" y="816164"/>
              <a:ext cx="2433864" cy="1332497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Compléter un tableau à double entrée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Rituel 1     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Calcul Mental</a:t>
              </a:r>
              <a:r>
                <a:rPr lang="fr-FR" sz="800" dirty="0">
                  <a:solidFill>
                    <a:schemeClr val="tx1"/>
                  </a:solidFill>
                </a:rPr>
                <a:t>   n° 21 – 22 – 23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40* – 42* – 43*   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77**</a:t>
              </a:r>
            </a:p>
            <a:p>
              <a:pPr marL="88900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80**  – 73 </a:t>
              </a:r>
              <a:r>
                <a:rPr lang="fr-FR" sz="800" i="1" dirty="0">
                  <a:solidFill>
                    <a:schemeClr val="tx1"/>
                  </a:solidFill>
                </a:rPr>
                <a:t>jeux</a:t>
              </a: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432360" y="816164"/>
              <a:ext cx="2496126" cy="133250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Construire un tableau à double entrée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r>
                <a:rPr lang="fr-FR" sz="800" b="1" dirty="0">
                  <a:solidFill>
                    <a:schemeClr val="tx1"/>
                  </a:solidFill>
                </a:rPr>
                <a:t>        QF </a:t>
              </a:r>
              <a:r>
                <a:rPr lang="fr-FR" sz="800" dirty="0">
                  <a:solidFill>
                    <a:schemeClr val="tx1"/>
                  </a:solidFill>
                </a:rPr>
                <a:t>n° 38</a:t>
              </a:r>
              <a:r>
                <a:rPr lang="fr-FR" sz="800" b="1" dirty="0">
                  <a:solidFill>
                    <a:schemeClr val="accent2"/>
                  </a:solidFill>
                </a:rPr>
                <a:t>	</a:t>
              </a:r>
            </a:p>
            <a:p>
              <a:pPr indent="85725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1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rgbClr val="70AD47"/>
                  </a:solidFill>
                </a:rPr>
                <a:t>        Construire un tableau à double entrée</a:t>
              </a:r>
              <a:endParaRPr lang="fr-FR" sz="800" b="1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44* – 45*– 46* </a:t>
              </a:r>
              <a:endParaRPr lang="fr-FR" sz="800" strike="sngStrike" dirty="0">
                <a:solidFill>
                  <a:schemeClr val="tx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76** – 49** </a:t>
              </a:r>
              <a:endParaRPr lang="fr-FR" sz="800" strike="sngStrike" dirty="0">
                <a:solidFill>
                  <a:schemeClr val="tx1"/>
                </a:solidFill>
              </a:endParaRPr>
            </a:p>
            <a:p>
              <a:pPr marL="180975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89 </a:t>
              </a:r>
              <a:r>
                <a:rPr lang="fr-FR" sz="800" i="1" dirty="0">
                  <a:solidFill>
                    <a:schemeClr val="tx1"/>
                  </a:solidFill>
                </a:rPr>
                <a:t>énigme</a:t>
              </a:r>
              <a:endParaRPr lang="fr-FR" sz="800" i="1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15149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5749" y="2502705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600870"/>
            <a:ext cx="11479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tableaux 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498731"/>
            <a:ext cx="24452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diagrammes et les courbes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5669" y="4378189"/>
            <a:ext cx="10763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Probabilités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645978" y="1301596"/>
            <a:ext cx="1903117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pPr algn="ctr"/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154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3798177" y="2806129"/>
            <a:ext cx="2910246" cy="1499534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Construire une courbe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 QF </a:t>
            </a:r>
            <a:r>
              <a:rPr lang="fr-FR" sz="800" dirty="0">
                <a:solidFill>
                  <a:schemeClr val="tx1"/>
                </a:solidFill>
              </a:rPr>
              <a:t>n° 50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 Activité 2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2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Construire une courbe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52* – 54* – 55* – 56* 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81** – 82**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83** – 84** – 74 </a:t>
            </a:r>
            <a:r>
              <a:rPr lang="fr-FR" sz="800" i="1" dirty="0">
                <a:solidFill>
                  <a:schemeClr val="tx1"/>
                </a:solidFill>
              </a:rPr>
              <a:t>jeux</a:t>
            </a:r>
          </a:p>
          <a:p>
            <a:pPr marL="88900" indent="92075"/>
            <a:endParaRPr lang="fr-FR" sz="10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42904" y="2797848"/>
            <a:ext cx="2833267" cy="149953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Lire un diagramme, une courbe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Calcul Mental</a:t>
            </a:r>
            <a:r>
              <a:rPr lang="fr-FR" sz="800" dirty="0">
                <a:solidFill>
                  <a:schemeClr val="tx1"/>
                </a:solidFill>
              </a:rPr>
              <a:t>   n° 24 – 25 </a:t>
            </a:r>
            <a:endParaRPr lang="fr-FR" sz="800" b="1" strike="sngStrike" dirty="0">
              <a:solidFill>
                <a:schemeClr val="tx1"/>
              </a:solidFill>
            </a:endParaRPr>
          </a:p>
          <a:p>
            <a:pPr indent="85725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</a:p>
          <a:p>
            <a:r>
              <a:rPr lang="fr-FR" sz="800" b="1" dirty="0">
                <a:solidFill>
                  <a:srgbClr val="70AD47"/>
                </a:solidFill>
              </a:rPr>
              <a:t>         </a:t>
            </a:r>
            <a:r>
              <a:rPr lang="fr-FR" sz="800" dirty="0">
                <a:solidFill>
                  <a:schemeClr val="accent6"/>
                </a:solidFill>
              </a:rPr>
              <a:t>2. Les diagrammes et les courbes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 17 – 19 – 30 – 31 – 32 – 33 – 34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51* – 53* </a:t>
            </a:r>
          </a:p>
          <a:p>
            <a:pPr marL="180975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75** – 79**</a:t>
            </a:r>
            <a:endParaRPr lang="fr-FR" sz="800" i="1" dirty="0">
              <a:solidFill>
                <a:schemeClr val="tx1"/>
              </a:solidFill>
            </a:endParaRPr>
          </a:p>
          <a:p>
            <a:pPr marL="180975" indent="-1588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642905" y="4680144"/>
            <a:ext cx="3000182" cy="1792213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Lister les issues, échelle de probabilité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3175"/>
            <a:r>
              <a:rPr lang="fr-FR" sz="800" b="1" dirty="0">
                <a:solidFill>
                  <a:schemeClr val="tx1"/>
                </a:solidFill>
              </a:rPr>
              <a:t> Rituels 2 et 3  </a:t>
            </a:r>
          </a:p>
          <a:p>
            <a:pPr marL="180975" indent="-3175"/>
            <a:r>
              <a:rPr lang="fr-FR" sz="800" b="1" dirty="0">
                <a:solidFill>
                  <a:schemeClr val="tx1"/>
                </a:solidFill>
              </a:rPr>
              <a:t>Activité 3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rgbClr val="70AD47"/>
                </a:solidFill>
              </a:rPr>
              <a:t>3. </a:t>
            </a:r>
            <a:r>
              <a:rPr lang="fr-FR" sz="800" dirty="0">
                <a:solidFill>
                  <a:schemeClr val="accent6"/>
                </a:solidFill>
              </a:rPr>
              <a:t>Probabilité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3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Placer un évènement sur une échelle de probabilité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60* – 61* – 18 – 20  – 62*  – 63*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-88900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      </a:t>
            </a:r>
            <a:r>
              <a:rPr lang="fr-FR" sz="800" dirty="0">
                <a:solidFill>
                  <a:schemeClr val="tx1"/>
                </a:solidFill>
              </a:rPr>
              <a:t>n° 90</a:t>
            </a:r>
            <a:r>
              <a:rPr lang="fr-FR" sz="800" i="1" dirty="0">
                <a:solidFill>
                  <a:schemeClr val="tx1"/>
                </a:solidFill>
              </a:rPr>
              <a:t> énigme</a:t>
            </a:r>
            <a:endParaRPr lang="fr-FR" sz="1000" i="1" dirty="0">
              <a:solidFill>
                <a:schemeClr val="tx1"/>
              </a:solidFill>
            </a:endParaRPr>
          </a:p>
          <a:p>
            <a:pPr marL="88900" indent="-88900"/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645979" y="4680145"/>
            <a:ext cx="2060352" cy="61292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DM ou </a:t>
            </a:r>
          </a:p>
          <a:p>
            <a:pPr algn="ctr"/>
            <a:r>
              <a:rPr lang="fr-FR" sz="1200" b="1" dirty="0">
                <a:solidFill>
                  <a:srgbClr val="7030A0"/>
                </a:solidFill>
              </a:rPr>
              <a:t>Problèmes à prise d’initiative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166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6096000" y="1594892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EA439D6-FD1D-9FC2-5837-F70A7CD0DF5F}"/>
              </a:ext>
            </a:extLst>
          </p:cNvPr>
          <p:cNvCxnSpPr>
            <a:cxnSpLocks/>
          </p:cNvCxnSpPr>
          <p:nvPr/>
        </p:nvCxnSpPr>
        <p:spPr>
          <a:xfrm>
            <a:off x="3476171" y="3607689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9645979" y="5556404"/>
            <a:ext cx="2060352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Activité en groupe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155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77399" y="6540160"/>
            <a:ext cx="63650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146 et 147 : 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F52E846-E9E4-2073-0D74-9B058EC42B90}"/>
              </a:ext>
            </a:extLst>
          </p:cNvPr>
          <p:cNvSpPr/>
          <p:nvPr/>
        </p:nvSpPr>
        <p:spPr>
          <a:xfrm>
            <a:off x="3942317" y="4704167"/>
            <a:ext cx="3000182" cy="1768193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Calculer une probabilité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3175"/>
            <a:r>
              <a:rPr lang="fr-FR" sz="800" b="1" dirty="0">
                <a:solidFill>
                  <a:schemeClr val="tx1"/>
                </a:solidFill>
              </a:rPr>
              <a:t>Calcul mental </a:t>
            </a:r>
            <a:r>
              <a:rPr lang="fr-FR" sz="800" dirty="0">
                <a:solidFill>
                  <a:schemeClr val="tx1"/>
                </a:solidFill>
              </a:rPr>
              <a:t> n° 26</a:t>
            </a:r>
            <a:r>
              <a:rPr lang="fr-FR" sz="800" b="1" dirty="0">
                <a:solidFill>
                  <a:schemeClr val="tx1"/>
                </a:solidFill>
              </a:rPr>
              <a:t> </a:t>
            </a:r>
            <a:r>
              <a:rPr lang="fr-FR" sz="800" dirty="0">
                <a:solidFill>
                  <a:schemeClr val="tx1"/>
                </a:solidFill>
              </a:rPr>
              <a:t>– 27</a:t>
            </a:r>
          </a:p>
          <a:p>
            <a:pPr marL="180975" indent="-31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n°57 – 58 – 59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rgbClr val="70AD47"/>
                </a:solidFill>
              </a:rPr>
              <a:t>3. </a:t>
            </a:r>
            <a:r>
              <a:rPr lang="fr-FR" sz="800" dirty="0">
                <a:solidFill>
                  <a:schemeClr val="accent6"/>
                </a:solidFill>
              </a:rPr>
              <a:t>Probabilité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4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Calculer une probabilité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35 – 36 – 37 – 64* – 65* – 66*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n°68**– 69**– 70**– 87** –  86** – 67**– 71**</a:t>
            </a:r>
            <a:endParaRPr lang="fr-FR" sz="800" strike="sngStrike" dirty="0">
              <a:solidFill>
                <a:schemeClr val="tx1"/>
              </a:solidFill>
            </a:endParaRP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</a:p>
          <a:p>
            <a:pPr marL="88900" indent="-1588"/>
            <a:r>
              <a:rPr lang="fr-FR" sz="800" dirty="0">
                <a:solidFill>
                  <a:schemeClr val="tx1"/>
                </a:solidFill>
              </a:rPr>
              <a:t>   n°85*** –  88***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-88900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1770988B-6203-EA62-E8D8-0EB0B39E8B06}"/>
              </a:ext>
            </a:extLst>
          </p:cNvPr>
          <p:cNvCxnSpPr>
            <a:cxnSpLocks/>
          </p:cNvCxnSpPr>
          <p:nvPr/>
        </p:nvCxnSpPr>
        <p:spPr>
          <a:xfrm>
            <a:off x="3643087" y="5556404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0AF213AB-774F-5D0A-8280-66B355D568D6}"/>
              </a:ext>
            </a:extLst>
          </p:cNvPr>
          <p:cNvSpPr/>
          <p:nvPr/>
        </p:nvSpPr>
        <p:spPr>
          <a:xfrm>
            <a:off x="9645977" y="2942862"/>
            <a:ext cx="1903117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Je fais le point 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           n°72 page 162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510</Words>
  <Application>Microsoft Office PowerPoint</Application>
  <PresentationFormat>Grand écran</PresentationFormat>
  <Paragraphs>95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238</cp:revision>
  <cp:lastPrinted>2025-05-27T17:08:39Z</cp:lastPrinted>
  <dcterms:created xsi:type="dcterms:W3CDTF">2022-07-11T08:32:07Z</dcterms:created>
  <dcterms:modified xsi:type="dcterms:W3CDTF">2025-06-02T10:01:40Z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