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EA62ED"/>
    <a:srgbClr val="2F528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9" autoAdjust="0"/>
    <p:restoredTop sz="96414"/>
  </p:normalViewPr>
  <p:slideViewPr>
    <p:cSldViewPr snapToGrid="0">
      <p:cViewPr>
        <p:scale>
          <a:sx n="60" d="100"/>
          <a:sy n="60" d="100"/>
        </p:scale>
        <p:origin x="740" y="-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841FE-D5E1-1444-B581-55B8DEB049CE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5B5A1-7B92-A245-81BB-C1A2A1D46E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80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85B5A1-7B92-A245-81BB-C1A2A1D46EC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40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8E95E-86F3-C8E0-21EF-3CD1DB68B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91E26C-618E-9CCF-7201-A4BBB5E19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9DDBC-EC86-D89E-8B05-FA716626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E6570-22C8-BAE6-0639-BF8907B9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BB49E-C5A3-BF5D-E4B5-70053E74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7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EF90D-7D5B-AE80-162E-507844A2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8FB1A4-71FE-2027-D606-DDF89998C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A489A-B69C-2F45-40D7-D5927E9A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CCE8C-4A72-63F8-42D5-4972F3CA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6535C-C882-8E11-2F5D-5DEE9EFB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31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1CF3B1-0AE7-D775-0BE8-436E6BFEE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124C0E-A29E-8D46-11F2-DA1B9601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85382-7949-E7BA-B93A-49EC22BF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8F5CD-1ED7-F563-3EDD-995C6BB0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496EB-E08B-29D7-D9D7-1767A48F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2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17EB1-16B7-AE39-49D7-FDF8E3C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BEBD2-0367-36D8-00EA-AB787B1C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68FDA-A2AA-2376-5774-C0AD7DE1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65D61-C94F-84BC-D600-42DF015F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52AF8B-DD39-A95E-7CB1-49405AD1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391A0-D6A9-AFA5-E456-72222459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E21C9-F232-5618-0175-37DD3497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38AAA9-944B-8C38-CABC-6264B939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E706-8847-44D3-15F5-50C990C9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E03B7-F725-BF23-F7C0-1C01118A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C26F2-D094-C1FF-C583-3960DBD0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E6A82-A435-0776-A072-C091FB3DA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111FA-C0E0-3A92-D598-04C958700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F0A4C-45B8-1A68-ABA8-5FDFA00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D4D23-CF44-9A7A-56FF-357D14FE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656CF8-C591-A885-B8FA-43974D4F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9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9BC11-8583-8D8C-4C6E-231A5AAC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B6E314-8453-692A-6C4C-F6499FCA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E4024-70B1-0A3F-3F5B-D8DD196FC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E6348D-6449-F8EC-5139-83627D4D5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2B0EB7-C7E7-FAA6-3001-1DCC1DF1E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6537C3-7F97-56D5-6585-EF584CAF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86F825-E3B5-9021-BFA4-60D17A7A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800ECB-441A-EB3F-0F21-665A85D1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06F14-C278-2991-0DB0-5F7F43C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EA8800-2980-CAAA-6186-207ECA23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5137A6-8936-1D6D-5B4A-69A797FB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9C147F-EAFB-7269-ACDA-6A577C56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7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68C532-47AF-1DEE-40CE-80FBA1C9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98CD2A-A941-2DB2-E756-F2CBD8BD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A4F090-E0CE-4DA6-FADE-D1A8998E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E0FC3-C7CB-1678-2E23-BE7C1A06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63CA1A-40A3-DCF6-9CC6-1D73C27B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F71917-95A8-4B4F-459E-CDF961CB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3B8B87-0ABA-E2E5-93E4-FF14C3E7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BECDC4-9635-02AD-68ED-DF1F75D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D44A7-D25B-7B86-4029-F8218E8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F3A66-B97D-BDC0-7B60-261F140E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FBB9E5-2E40-742B-0221-DCFBFE3A7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140011-4A24-EEC4-2172-150E816AD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282229-CC69-6B33-CF0F-B12E792C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4442F-C699-93E8-61D2-F4B694B8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9D41CE-00E7-E767-65A9-1F922C0F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52F800-3C29-D5D3-3ED5-01D0554D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F50AF-C5AD-FAD4-7E4B-76D1D47A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2B0E2-4CC6-19D5-17B6-BB4CCD4B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EEDC0-E797-9248-E00C-A485663F9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CA4B87-3A99-AE6A-EE83-945B55640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oneTexte 58">
            <a:extLst>
              <a:ext uri="{FF2B5EF4-FFF2-40B4-BE49-F238E27FC236}">
                <a16:creationId xmlns:a16="http://schemas.microsoft.com/office/drawing/2014/main" id="{D0C7A196-592B-EBEF-D6DB-019D59530394}"/>
              </a:ext>
            </a:extLst>
          </p:cNvPr>
          <p:cNvSpPr txBox="1"/>
          <p:nvPr/>
        </p:nvSpPr>
        <p:spPr>
          <a:xfrm>
            <a:off x="1812032" y="-10963"/>
            <a:ext cx="8650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AD47"/>
                </a:solidFill>
              </a:rPr>
              <a:t>Chapitre 7 : </a:t>
            </a:r>
            <a:r>
              <a:rPr lang="fr-FR" b="1" dirty="0"/>
              <a:t>Un exemple de plan de séquence </a:t>
            </a:r>
          </a:p>
          <a:p>
            <a:pPr algn="ctr"/>
            <a:r>
              <a:rPr lang="fr-FR" sz="1000" i="1" dirty="0"/>
              <a:t>Tout professeur est libre de son organisation et de ses choix pédagogiques. Il peut suivre les propositions ci-dessous, les adapter ou utiliser le manuel à sa guise</a:t>
            </a:r>
            <a:r>
              <a:rPr lang="fr-FR" sz="1200" i="1" dirty="0"/>
              <a:t>. </a:t>
            </a:r>
            <a:r>
              <a:rPr lang="fr-FR" sz="1000" i="1" dirty="0"/>
              <a:t>  </a:t>
            </a: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6746FFC2-D6D9-4128-58CE-E5AB05EA43B5}"/>
              </a:ext>
            </a:extLst>
          </p:cNvPr>
          <p:cNvSpPr>
            <a:spLocks noChangeAspect="1"/>
          </p:cNvSpPr>
          <p:nvPr/>
        </p:nvSpPr>
        <p:spPr>
          <a:xfrm>
            <a:off x="248056" y="4402820"/>
            <a:ext cx="259286" cy="263419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99F76233-C23E-9629-3825-971FBE40A859}"/>
              </a:ext>
            </a:extLst>
          </p:cNvPr>
          <p:cNvGrpSpPr/>
          <p:nvPr/>
        </p:nvGrpSpPr>
        <p:grpSpPr>
          <a:xfrm>
            <a:off x="642904" y="912177"/>
            <a:ext cx="8755096" cy="1410110"/>
            <a:chOff x="-393477" y="816164"/>
            <a:chExt cx="7321963" cy="13325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D44CF0-DA88-3074-C8BD-6791E55FB3F3}"/>
                </a:ext>
              </a:extLst>
            </p:cNvPr>
            <p:cNvSpPr/>
            <p:nvPr/>
          </p:nvSpPr>
          <p:spPr>
            <a:xfrm>
              <a:off x="-393477" y="816165"/>
              <a:ext cx="1808626" cy="1332491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8900" indent="-88900" algn="ctr"/>
              <a:r>
                <a:rPr lang="fr-FR" sz="1200" b="1" dirty="0">
                  <a:solidFill>
                    <a:srgbClr val="002060"/>
                  </a:solidFill>
                </a:rPr>
                <a:t>1 - Lire un tableau 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  <a:br>
                <a:rPr lang="fr-FR" sz="800" dirty="0">
                  <a:solidFill>
                    <a:schemeClr val="tx1"/>
                  </a:solidFill>
                </a:rPr>
              </a:br>
              <a:r>
                <a:rPr lang="fr-FR" sz="800" b="1" dirty="0">
                  <a:solidFill>
                    <a:schemeClr val="tx1"/>
                  </a:solidFill>
                </a:rPr>
                <a:t>Activité 1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/>
              <a:r>
                <a:rPr lang="fr-FR" sz="800" dirty="0">
                  <a:solidFill>
                    <a:schemeClr val="bg1">
                      <a:lumMod val="65000"/>
                    </a:schemeClr>
                  </a:solidFill>
                </a:rPr>
                <a:t>        </a:t>
              </a:r>
              <a:r>
                <a:rPr lang="fr-FR" sz="800" dirty="0">
                  <a:solidFill>
                    <a:schemeClr val="accent6"/>
                  </a:solidFill>
                </a:rPr>
                <a:t>1. Les tableaux 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</a:t>
              </a:r>
              <a:endParaRPr lang="fr-FR" sz="8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28 – 29 – 41 – 47* – 48** </a:t>
              </a:r>
            </a:p>
            <a:p>
              <a:pPr indent="-88900"/>
              <a:r>
                <a:rPr lang="fr-FR" sz="800" b="1" dirty="0">
                  <a:solidFill>
                    <a:schemeClr val="accent1"/>
                  </a:solidFill>
                </a:rPr>
                <a:t>     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78**</a:t>
              </a:r>
              <a:endParaRPr lang="fr-FR" sz="800" i="1" dirty="0">
                <a:solidFill>
                  <a:schemeClr val="tx1"/>
                </a:solidFill>
              </a:endParaRPr>
            </a:p>
            <a:p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29D5B2E-D27E-393D-55D4-14A7949F0D04}"/>
                </a:ext>
              </a:extLst>
            </p:cNvPr>
            <p:cNvSpPr/>
            <p:nvPr/>
          </p:nvSpPr>
          <p:spPr>
            <a:xfrm>
              <a:off x="1703950" y="816164"/>
              <a:ext cx="2433864" cy="133249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2 - Compléter un tableau à double entrée</a:t>
              </a:r>
              <a:endParaRPr lang="fr-FR" sz="800" strike="sngStrike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80975" indent="-3175"/>
              <a:r>
                <a:rPr lang="fr-FR" sz="800" b="1" dirty="0">
                  <a:solidFill>
                    <a:schemeClr val="tx1"/>
                  </a:solidFill>
                </a:rPr>
                <a:t>Rituel 1     </a:t>
              </a:r>
            </a:p>
            <a:p>
              <a:pPr marL="180975" indent="-3175"/>
              <a:r>
                <a:rPr lang="fr-FR" sz="800" b="1" dirty="0">
                  <a:solidFill>
                    <a:schemeClr val="tx1"/>
                  </a:solidFill>
                </a:rPr>
                <a:t>Calcul Mental</a:t>
              </a:r>
              <a:r>
                <a:rPr lang="fr-FR" sz="800" dirty="0">
                  <a:solidFill>
                    <a:schemeClr val="tx1"/>
                  </a:solidFill>
                </a:rPr>
                <a:t>   n° 21 – 22 – 23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40* – 42* – 43*   </a:t>
              </a: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77**</a:t>
              </a:r>
            </a:p>
            <a:p>
              <a:pPr marL="88900" indent="-1588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80**  – 73 </a:t>
              </a:r>
              <a:r>
                <a:rPr lang="fr-FR" sz="800" i="1" dirty="0">
                  <a:solidFill>
                    <a:schemeClr val="tx1"/>
                  </a:solidFill>
                </a:rPr>
                <a:t>jeux</a:t>
              </a:r>
            </a:p>
            <a:p>
              <a:endParaRPr lang="fr-FR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C8AA8B-B32F-DFFD-0606-473132F2131A}"/>
                </a:ext>
              </a:extLst>
            </p:cNvPr>
            <p:cNvSpPr/>
            <p:nvPr/>
          </p:nvSpPr>
          <p:spPr>
            <a:xfrm>
              <a:off x="4432360" y="816164"/>
              <a:ext cx="2496126" cy="1332500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3 - Construire un tableau à double entrée</a:t>
              </a:r>
              <a:endParaRPr lang="fr-FR" sz="8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r>
                <a:rPr lang="fr-FR" sz="800" b="1" dirty="0">
                  <a:solidFill>
                    <a:schemeClr val="tx1"/>
                  </a:solidFill>
                </a:rPr>
                <a:t>        QF </a:t>
              </a:r>
              <a:r>
                <a:rPr lang="fr-FR" sz="800" dirty="0">
                  <a:solidFill>
                    <a:schemeClr val="tx1"/>
                  </a:solidFill>
                </a:rPr>
                <a:t>n° 38</a:t>
              </a:r>
              <a:r>
                <a:rPr lang="fr-FR" sz="800" b="1" dirty="0">
                  <a:solidFill>
                    <a:schemeClr val="accent2"/>
                  </a:solidFill>
                </a:rPr>
                <a:t>	</a:t>
              </a:r>
            </a:p>
            <a:p>
              <a:pPr indent="8572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Méthode 1 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/>
              <a:r>
                <a:rPr lang="fr-FR" sz="800" dirty="0">
                  <a:solidFill>
                    <a:srgbClr val="70AD47"/>
                  </a:solidFill>
                </a:rPr>
                <a:t>        Construire un tableau à double entrée</a:t>
              </a:r>
              <a:endParaRPr lang="fr-FR" sz="800" b="1" dirty="0">
                <a:solidFill>
                  <a:schemeClr val="tx1"/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44* – 45*– 46* </a:t>
              </a:r>
              <a:endParaRPr lang="fr-FR" sz="800" strike="sngStrike" dirty="0">
                <a:solidFill>
                  <a:schemeClr val="tx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76** – 49** </a:t>
              </a:r>
              <a:endParaRPr lang="fr-FR" sz="800" strike="sngStrike" dirty="0">
                <a:solidFill>
                  <a:schemeClr val="tx1"/>
                </a:solidFill>
              </a:endParaRPr>
            </a:p>
            <a:p>
              <a:pPr marL="180975" indent="-1588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89 </a:t>
              </a:r>
              <a:r>
                <a:rPr lang="fr-FR" sz="800" i="1" dirty="0">
                  <a:solidFill>
                    <a:schemeClr val="tx1"/>
                  </a:solidFill>
                </a:rPr>
                <a:t>énigme</a:t>
              </a:r>
              <a:endParaRPr lang="fr-FR" sz="800" i="1" dirty="0">
                <a:solidFill>
                  <a:srgbClr val="70AD47"/>
                </a:solidFill>
              </a:endParaRPr>
            </a:p>
            <a:p>
              <a:endParaRPr lang="fr-FR" sz="1000" dirty="0">
                <a:solidFill>
                  <a:schemeClr val="tx1"/>
                </a:solidFill>
              </a:endParaRPr>
            </a:p>
            <a:p>
              <a:endParaRPr lang="fr-FR" sz="1000" dirty="0"/>
            </a:p>
            <a:p>
              <a:endParaRPr lang="fr-FR" sz="1000" dirty="0"/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737A5D81-2BEF-1478-E26F-1792B18320DC}"/>
                </a:ext>
              </a:extLst>
            </p:cNvPr>
            <p:cNvCxnSpPr>
              <a:cxnSpLocks/>
            </p:cNvCxnSpPr>
            <p:nvPr/>
          </p:nvCxnSpPr>
          <p:spPr>
            <a:xfrm>
              <a:off x="1415149" y="1470576"/>
              <a:ext cx="281216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Ellipse 108">
            <a:extLst>
              <a:ext uri="{FF2B5EF4-FFF2-40B4-BE49-F238E27FC236}">
                <a16:creationId xmlns:a16="http://schemas.microsoft.com/office/drawing/2014/main" id="{DF1A651B-98F3-E73C-8200-E64EADAD5E81}"/>
              </a:ext>
            </a:extLst>
          </p:cNvPr>
          <p:cNvSpPr>
            <a:spLocks noChangeAspect="1"/>
          </p:cNvSpPr>
          <p:nvPr/>
        </p:nvSpPr>
        <p:spPr>
          <a:xfrm>
            <a:off x="265749" y="2502705"/>
            <a:ext cx="240580" cy="244415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73C518-11EB-1613-6833-C9C8AADCFE88}"/>
              </a:ext>
            </a:extLst>
          </p:cNvPr>
          <p:cNvSpPr txBox="1"/>
          <p:nvPr/>
        </p:nvSpPr>
        <p:spPr>
          <a:xfrm>
            <a:off x="485669" y="600870"/>
            <a:ext cx="1147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Les tableaux 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11A2104-A2CF-DE1D-E451-B32FAB567439}"/>
              </a:ext>
            </a:extLst>
          </p:cNvPr>
          <p:cNvSpPr>
            <a:spLocks noChangeAspect="1"/>
          </p:cNvSpPr>
          <p:nvPr/>
        </p:nvSpPr>
        <p:spPr>
          <a:xfrm>
            <a:off x="260859" y="602145"/>
            <a:ext cx="240579" cy="244414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8B02DAB-7171-5425-110B-C98341E70B53}"/>
              </a:ext>
            </a:extLst>
          </p:cNvPr>
          <p:cNvSpPr txBox="1"/>
          <p:nvPr/>
        </p:nvSpPr>
        <p:spPr>
          <a:xfrm>
            <a:off x="485669" y="2498731"/>
            <a:ext cx="244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Les diagrammes et les courbes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899E85-5100-D4E5-9B80-648FEC8398A2}"/>
              </a:ext>
            </a:extLst>
          </p:cNvPr>
          <p:cNvSpPr txBox="1"/>
          <p:nvPr/>
        </p:nvSpPr>
        <p:spPr>
          <a:xfrm>
            <a:off x="485669" y="4378189"/>
            <a:ext cx="1076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Probabilités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D49619-BE46-FF86-8CEF-12CDA10AC8E2}"/>
              </a:ext>
            </a:extLst>
          </p:cNvPr>
          <p:cNvSpPr/>
          <p:nvPr/>
        </p:nvSpPr>
        <p:spPr>
          <a:xfrm>
            <a:off x="9645978" y="1301596"/>
            <a:ext cx="1903117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 err="1">
                <a:solidFill>
                  <a:srgbClr val="7030A0"/>
                </a:solidFill>
              </a:rPr>
              <a:t>MathALEA</a:t>
            </a:r>
            <a:endParaRPr lang="fr-FR" sz="1200" b="1" dirty="0">
              <a:solidFill>
                <a:srgbClr val="7030A0"/>
              </a:solidFill>
            </a:endParaRP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Ce que je dois savoir </a:t>
            </a:r>
            <a:r>
              <a:rPr lang="fr-FR" sz="1000" dirty="0">
                <a:solidFill>
                  <a:schemeClr val="tx1"/>
                </a:solidFill>
              </a:rPr>
              <a:t>page 154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7A397A-A580-6E3D-F493-C947F27BA6CD}"/>
              </a:ext>
            </a:extLst>
          </p:cNvPr>
          <p:cNvSpPr/>
          <p:nvPr/>
        </p:nvSpPr>
        <p:spPr>
          <a:xfrm>
            <a:off x="3798177" y="2806129"/>
            <a:ext cx="2910246" cy="149953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Construire une courbe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 QF </a:t>
            </a:r>
            <a:r>
              <a:rPr lang="fr-FR" sz="800" dirty="0">
                <a:solidFill>
                  <a:schemeClr val="tx1"/>
                </a:solidFill>
              </a:rPr>
              <a:t>n° 50</a:t>
            </a: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 Activité 2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Méthode 2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Construire une courbe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52* – 54* – 55* – 56* 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 81** – 82**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83** – 84** – 74 </a:t>
            </a:r>
            <a:r>
              <a:rPr lang="fr-FR" sz="800" i="1" dirty="0">
                <a:solidFill>
                  <a:schemeClr val="tx1"/>
                </a:solidFill>
              </a:rPr>
              <a:t>jeux</a:t>
            </a:r>
          </a:p>
          <a:p>
            <a:pPr marL="88900" indent="92075"/>
            <a:endParaRPr lang="fr-FR" sz="1000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2A945F-F525-B494-E92C-07F47C40E48B}"/>
              </a:ext>
            </a:extLst>
          </p:cNvPr>
          <p:cNvSpPr/>
          <p:nvPr/>
        </p:nvSpPr>
        <p:spPr>
          <a:xfrm>
            <a:off x="642904" y="2797848"/>
            <a:ext cx="2833267" cy="149953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Lire un diagramme, une courbe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Calcul Mental</a:t>
            </a:r>
            <a:r>
              <a:rPr lang="fr-FR" sz="800" dirty="0">
                <a:solidFill>
                  <a:schemeClr val="tx1"/>
                </a:solidFill>
              </a:rPr>
              <a:t>   n° 24 – 25 </a:t>
            </a:r>
            <a:endParaRPr lang="fr-FR" sz="800" b="1" strike="sngStrike" dirty="0">
              <a:solidFill>
                <a:schemeClr val="tx1"/>
              </a:solidFill>
            </a:endParaRPr>
          </a:p>
          <a:p>
            <a:pPr indent="8572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</a:p>
          <a:p>
            <a:r>
              <a:rPr lang="fr-FR" sz="800" b="1" dirty="0">
                <a:solidFill>
                  <a:srgbClr val="70AD47"/>
                </a:solidFill>
              </a:rPr>
              <a:t>         </a:t>
            </a:r>
            <a:r>
              <a:rPr lang="fr-FR" sz="800" dirty="0">
                <a:solidFill>
                  <a:schemeClr val="accent6"/>
                </a:solidFill>
              </a:rPr>
              <a:t>2. Les diagrammes et les courbes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 17 – 19 – 30 – 31 – 32 – 33 – 34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51* – 53* </a:t>
            </a:r>
          </a:p>
          <a:p>
            <a:pPr marL="180975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75** – 79**</a:t>
            </a:r>
            <a:endParaRPr lang="fr-FR" sz="800" i="1" dirty="0">
              <a:solidFill>
                <a:schemeClr val="tx1"/>
              </a:solidFill>
            </a:endParaRPr>
          </a:p>
          <a:p>
            <a:pPr marL="180975" indent="-1588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7C6F178-B0B9-AB08-3D02-DC683E456877}"/>
              </a:ext>
            </a:extLst>
          </p:cNvPr>
          <p:cNvSpPr/>
          <p:nvPr/>
        </p:nvSpPr>
        <p:spPr>
          <a:xfrm>
            <a:off x="642905" y="4680144"/>
            <a:ext cx="3000182" cy="179221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Lister les issues, échelle de probabilité</a:t>
            </a:r>
            <a:endParaRPr lang="fr-FR" sz="800" dirty="0">
              <a:solidFill>
                <a:srgbClr val="7030A0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 indent="-3175"/>
            <a:r>
              <a:rPr lang="fr-FR" sz="800" b="1" dirty="0">
                <a:solidFill>
                  <a:schemeClr val="tx1"/>
                </a:solidFill>
              </a:rPr>
              <a:t> Rituels 2 et 3  </a:t>
            </a:r>
          </a:p>
          <a:p>
            <a:pPr marL="180975" indent="-3175"/>
            <a:r>
              <a:rPr lang="fr-FR" sz="800" b="1" dirty="0">
                <a:solidFill>
                  <a:schemeClr val="tx1"/>
                </a:solidFill>
              </a:rPr>
              <a:t>Activité 3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rgbClr val="70AD47"/>
                </a:solidFill>
              </a:rPr>
              <a:t>3. </a:t>
            </a:r>
            <a:r>
              <a:rPr lang="fr-FR" sz="800" dirty="0">
                <a:solidFill>
                  <a:schemeClr val="accent6"/>
                </a:solidFill>
              </a:rPr>
              <a:t>Probabilité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Méthode 3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Placer un évènement sur une échelle de probabilité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60* – 61* – 18 – 20  – 62*  – 63*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-88900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       </a:t>
            </a:r>
            <a:r>
              <a:rPr lang="fr-FR" sz="800" dirty="0">
                <a:solidFill>
                  <a:schemeClr val="tx1"/>
                </a:solidFill>
              </a:rPr>
              <a:t>n° 90</a:t>
            </a:r>
            <a:r>
              <a:rPr lang="fr-FR" sz="800" i="1" dirty="0">
                <a:solidFill>
                  <a:schemeClr val="tx1"/>
                </a:solidFill>
              </a:rPr>
              <a:t> énigme</a:t>
            </a:r>
            <a:endParaRPr lang="fr-FR" sz="1000" i="1" dirty="0">
              <a:solidFill>
                <a:schemeClr val="tx1"/>
              </a:solidFill>
            </a:endParaRPr>
          </a:p>
          <a:p>
            <a:pPr marL="88900" indent="-88900"/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153A1E-F004-19F6-BEF4-4FB1FD69D78E}"/>
              </a:ext>
            </a:extLst>
          </p:cNvPr>
          <p:cNvSpPr/>
          <p:nvPr/>
        </p:nvSpPr>
        <p:spPr>
          <a:xfrm>
            <a:off x="9645979" y="4680145"/>
            <a:ext cx="2060352" cy="61292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DM ou </a:t>
            </a:r>
          </a:p>
          <a:p>
            <a:pPr algn="ctr"/>
            <a:r>
              <a:rPr lang="fr-FR" sz="1200" b="1" dirty="0">
                <a:solidFill>
                  <a:srgbClr val="7030A0"/>
                </a:solidFill>
              </a:rPr>
              <a:t>Problèmes à prise d’initiative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      page 166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010439F-66BD-0F0A-D6C5-E56F7E8AE518}"/>
              </a:ext>
            </a:extLst>
          </p:cNvPr>
          <p:cNvSpPr txBox="1"/>
          <p:nvPr/>
        </p:nvSpPr>
        <p:spPr>
          <a:xfrm>
            <a:off x="7761036" y="6528681"/>
            <a:ext cx="3033363" cy="215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i="1" dirty="0"/>
              <a:t>Les étoiles </a:t>
            </a:r>
            <a:r>
              <a:rPr lang="fr-FR" sz="800" i="1" dirty="0"/>
              <a:t>: * fragile  ;  ** satisfaisant (niveau attendu)  ; *** expert. 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34FF785-BDE1-3E64-32AF-EF5649A2F76D}"/>
              </a:ext>
            </a:extLst>
          </p:cNvPr>
          <p:cNvCxnSpPr>
            <a:cxnSpLocks/>
          </p:cNvCxnSpPr>
          <p:nvPr/>
        </p:nvCxnSpPr>
        <p:spPr>
          <a:xfrm>
            <a:off x="6096000" y="1594892"/>
            <a:ext cx="290931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7EA439D6-FD1D-9FC2-5837-F70A7CD0DF5F}"/>
              </a:ext>
            </a:extLst>
          </p:cNvPr>
          <p:cNvCxnSpPr>
            <a:cxnSpLocks/>
          </p:cNvCxnSpPr>
          <p:nvPr/>
        </p:nvCxnSpPr>
        <p:spPr>
          <a:xfrm>
            <a:off x="3476171" y="3607689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D1383BB7-1595-7DFB-E169-A289794414BB}"/>
              </a:ext>
            </a:extLst>
          </p:cNvPr>
          <p:cNvSpPr/>
          <p:nvPr/>
        </p:nvSpPr>
        <p:spPr>
          <a:xfrm>
            <a:off x="9645979" y="5556404"/>
            <a:ext cx="2060352" cy="4700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Activité en groupe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      page 155</a:t>
            </a: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AE99EB1-2C6F-B16B-3DB2-196254357DAA}"/>
              </a:ext>
            </a:extLst>
          </p:cNvPr>
          <p:cNvSpPr txBox="1"/>
          <p:nvPr/>
        </p:nvSpPr>
        <p:spPr>
          <a:xfrm>
            <a:off x="577399" y="6540160"/>
            <a:ext cx="63650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>
                <a:solidFill>
                  <a:srgbClr val="0070C0"/>
                </a:solidFill>
              </a:rPr>
              <a:t>Je pars du bon pied </a:t>
            </a:r>
            <a:r>
              <a:rPr lang="fr-FR" sz="800" i="1" dirty="0"/>
              <a:t>pages 146 et 147 : les élèves en difficulté pourront être dirigés vers ces pages.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8CB864E-0ACC-7577-0851-05621E31DA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8171" y="6377205"/>
            <a:ext cx="1076153" cy="396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6EEFC93-ADE3-0BD0-6835-9660E73D2D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234107" cy="396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F52E846-E9E4-2073-0D74-9B058EC42B90}"/>
              </a:ext>
            </a:extLst>
          </p:cNvPr>
          <p:cNvSpPr/>
          <p:nvPr/>
        </p:nvSpPr>
        <p:spPr>
          <a:xfrm>
            <a:off x="3942317" y="4704167"/>
            <a:ext cx="3000182" cy="176819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Calculer une probabilité</a:t>
            </a:r>
            <a:endParaRPr lang="fr-FR" sz="800" dirty="0">
              <a:solidFill>
                <a:srgbClr val="7030A0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 indent="-3175"/>
            <a:r>
              <a:rPr lang="fr-FR" sz="800" b="1" dirty="0">
                <a:solidFill>
                  <a:schemeClr val="tx1"/>
                </a:solidFill>
              </a:rPr>
              <a:t>Calcul mental </a:t>
            </a:r>
            <a:r>
              <a:rPr lang="fr-FR" sz="800" dirty="0">
                <a:solidFill>
                  <a:schemeClr val="tx1"/>
                </a:solidFill>
              </a:rPr>
              <a:t> n° 26</a:t>
            </a:r>
            <a:r>
              <a:rPr lang="fr-FR" sz="800" b="1" dirty="0">
                <a:solidFill>
                  <a:schemeClr val="tx1"/>
                </a:solidFill>
              </a:rPr>
              <a:t> </a:t>
            </a:r>
            <a:r>
              <a:rPr lang="fr-FR" sz="800" dirty="0">
                <a:solidFill>
                  <a:schemeClr val="tx1"/>
                </a:solidFill>
              </a:rPr>
              <a:t>– 27</a:t>
            </a:r>
          </a:p>
          <a:p>
            <a:pPr marL="180975" indent="-317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n°57 – 58 – 59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rgbClr val="70AD47"/>
                </a:solidFill>
              </a:rPr>
              <a:t>3. </a:t>
            </a:r>
            <a:r>
              <a:rPr lang="fr-FR" sz="800" dirty="0">
                <a:solidFill>
                  <a:schemeClr val="accent6"/>
                </a:solidFill>
              </a:rPr>
              <a:t>Probabilité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Méthode 4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Calculer une probabilité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35 – 36 – 37 – 64* – 65* – 66*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n°68**– 69**– 70**– 87** –  86** – 67**– 71**</a:t>
            </a:r>
            <a:endParaRPr lang="fr-FR" sz="800" strike="sngStrike" dirty="0">
              <a:solidFill>
                <a:schemeClr val="tx1"/>
              </a:solidFill>
            </a:endParaRP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pPr marL="88900" indent="-1588"/>
            <a:r>
              <a:rPr lang="fr-FR" sz="800" dirty="0">
                <a:solidFill>
                  <a:schemeClr val="tx1"/>
                </a:solidFill>
              </a:rPr>
              <a:t>   n°85*** –  88***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-88900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1770988B-6203-EA62-E8D8-0EB0B39E8B06}"/>
              </a:ext>
            </a:extLst>
          </p:cNvPr>
          <p:cNvCxnSpPr>
            <a:cxnSpLocks/>
          </p:cNvCxnSpPr>
          <p:nvPr/>
        </p:nvCxnSpPr>
        <p:spPr>
          <a:xfrm>
            <a:off x="3643087" y="5556404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AF213AB-774F-5D0A-8280-66B355D568D6}"/>
              </a:ext>
            </a:extLst>
          </p:cNvPr>
          <p:cNvSpPr/>
          <p:nvPr/>
        </p:nvSpPr>
        <p:spPr>
          <a:xfrm>
            <a:off x="9645977" y="2942862"/>
            <a:ext cx="1903117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Je fais le point </a:t>
            </a:r>
          </a:p>
          <a:p>
            <a:r>
              <a:rPr lang="fr-FR" sz="1000" dirty="0">
                <a:solidFill>
                  <a:schemeClr val="tx1"/>
                </a:solidFill>
              </a:rPr>
              <a:t>                 n°72 page 162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0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7F3DB93BDD14C9B36C8FAAB67EE14" ma:contentTypeVersion="7" ma:contentTypeDescription="Crée un document." ma:contentTypeScope="" ma:versionID="8fc1e1045582c6b3100081bd9c88b8ac">
  <xsd:schema xmlns:xsd="http://www.w3.org/2001/XMLSchema" xmlns:xs="http://www.w3.org/2001/XMLSchema" xmlns:p="http://schemas.microsoft.com/office/2006/metadata/properties" xmlns:ns3="84228788-1737-410a-baff-0c8db7ceb5d8" targetNamespace="http://schemas.microsoft.com/office/2006/metadata/properties" ma:root="true" ma:fieldsID="e21cfec70f953ac5e82e1fd0076df589" ns3:_="">
    <xsd:import namespace="84228788-1737-410a-baff-0c8db7ceb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28788-1737-410a-baff-0c8db7ceb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354844-D11C-4844-8DD7-F8A394F8F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28788-1737-410a-baff-0c8db7ceb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B1B1D6-E506-43CF-81A3-34363A36B4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4228788-1737-410a-baff-0c8db7ceb5d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C4912EC-C354-47F2-825C-23A82FF5DC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510</Words>
  <Application>Microsoft Office PowerPoint</Application>
  <PresentationFormat>Grand écran</PresentationFormat>
  <Paragraphs>95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Gombert</dc:creator>
  <cp:lastModifiedBy>Legros.Nathalie</cp:lastModifiedBy>
  <cp:revision>238</cp:revision>
  <cp:lastPrinted>2025-05-27T17:08:39Z</cp:lastPrinted>
  <dcterms:created xsi:type="dcterms:W3CDTF">2022-07-11T08:32:07Z</dcterms:created>
  <dcterms:modified xsi:type="dcterms:W3CDTF">2025-06-02T10:01:40Z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0x010100E657F3DB93BDD14C9B36C8FAAB67EE14</vt:lpwstr>
  </property>
</Properties>
</file>