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iqYr0okUi/rp8k+1uz6Aqg3Q3+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16" y="-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1" Type="http://schemas.microsoft.com/office/2016/11/relationships/changesInfo" Target="changesInfos/changesInfo1.xml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16C901AC-BC9E-4F97-9F80-D006D621AE55}"/>
    <pc:docChg chg="modSld">
      <pc:chgData name="Legros.Nathalie" userId="dd9dabb4-afc0-41b5-bbc5-002c4a6ac4ea" providerId="ADAL" clId="{16C901AC-BC9E-4F97-9F80-D006D621AE55}" dt="2025-05-13T13:47:34.992" v="166" actId="20577"/>
      <pc:docMkLst>
        <pc:docMk/>
      </pc:docMkLst>
      <pc:sldChg chg="modSp mod">
        <pc:chgData name="Legros.Nathalie" userId="dd9dabb4-afc0-41b5-bbc5-002c4a6ac4ea" providerId="ADAL" clId="{16C901AC-BC9E-4F97-9F80-D006D621AE55}" dt="2025-05-13T13:47:34.992" v="166" actId="20577"/>
        <pc:sldMkLst>
          <pc:docMk/>
          <pc:sldMk cId="0" sldId="256"/>
        </pc:sldMkLst>
        <pc:spChg chg="mod">
          <ac:chgData name="Legros.Nathalie" userId="dd9dabb4-afc0-41b5-bbc5-002c4a6ac4ea" providerId="ADAL" clId="{16C901AC-BC9E-4F97-9F80-D006D621AE55}" dt="2025-05-13T13:35:39.093" v="15" actId="20577"/>
          <ac:spMkLst>
            <pc:docMk/>
            <pc:sldMk cId="0" sldId="256"/>
            <ac:spMk id="87" creationId="{00000000-0000-0000-0000-000000000000}"/>
          </ac:spMkLst>
        </pc:spChg>
        <pc:spChg chg="mod">
          <ac:chgData name="Legros.Nathalie" userId="dd9dabb4-afc0-41b5-bbc5-002c4a6ac4ea" providerId="ADAL" clId="{16C901AC-BC9E-4F97-9F80-D006D621AE55}" dt="2025-05-13T13:36:31.572" v="24" actId="20577"/>
          <ac:spMkLst>
            <pc:docMk/>
            <pc:sldMk cId="0" sldId="256"/>
            <ac:spMk id="88" creationId="{00000000-0000-0000-0000-000000000000}"/>
          </ac:spMkLst>
        </pc:spChg>
        <pc:spChg chg="mod">
          <ac:chgData name="Legros.Nathalie" userId="dd9dabb4-afc0-41b5-bbc5-002c4a6ac4ea" providerId="ADAL" clId="{16C901AC-BC9E-4F97-9F80-D006D621AE55}" dt="2025-05-13T13:37:34.673" v="30"/>
          <ac:spMkLst>
            <pc:docMk/>
            <pc:sldMk cId="0" sldId="256"/>
            <ac:spMk id="98" creationId="{00000000-0000-0000-0000-000000000000}"/>
          </ac:spMkLst>
        </pc:spChg>
        <pc:spChg chg="mod">
          <ac:chgData name="Legros.Nathalie" userId="dd9dabb4-afc0-41b5-bbc5-002c4a6ac4ea" providerId="ADAL" clId="{16C901AC-BC9E-4F97-9F80-D006D621AE55}" dt="2025-05-13T13:35:30.132" v="13" actId="179"/>
          <ac:spMkLst>
            <pc:docMk/>
            <pc:sldMk cId="0" sldId="256"/>
            <ac:spMk id="99" creationId="{00000000-0000-0000-0000-000000000000}"/>
          </ac:spMkLst>
        </pc:spChg>
        <pc:spChg chg="mod">
          <ac:chgData name="Legros.Nathalie" userId="dd9dabb4-afc0-41b5-bbc5-002c4a6ac4ea" providerId="ADAL" clId="{16C901AC-BC9E-4F97-9F80-D006D621AE55}" dt="2025-05-13T13:37:23.647" v="29"/>
          <ac:spMkLst>
            <pc:docMk/>
            <pc:sldMk cId="0" sldId="256"/>
            <ac:spMk id="100" creationId="{00000000-0000-0000-0000-000000000000}"/>
          </ac:spMkLst>
        </pc:spChg>
        <pc:spChg chg="mod">
          <ac:chgData name="Legros.Nathalie" userId="dd9dabb4-afc0-41b5-bbc5-002c4a6ac4ea" providerId="ADAL" clId="{16C901AC-BC9E-4F97-9F80-D006D621AE55}" dt="2025-05-13T13:46:42.267" v="125" actId="14100"/>
          <ac:spMkLst>
            <pc:docMk/>
            <pc:sldMk cId="0" sldId="256"/>
            <ac:spMk id="101" creationId="{00000000-0000-0000-0000-000000000000}"/>
          </ac:spMkLst>
        </pc:spChg>
        <pc:spChg chg="mod">
          <ac:chgData name="Legros.Nathalie" userId="dd9dabb4-afc0-41b5-bbc5-002c4a6ac4ea" providerId="ADAL" clId="{16C901AC-BC9E-4F97-9F80-D006D621AE55}" dt="2025-05-13T13:43:37.660" v="67" actId="14100"/>
          <ac:spMkLst>
            <pc:docMk/>
            <pc:sldMk cId="0" sldId="256"/>
            <ac:spMk id="102" creationId="{00000000-0000-0000-0000-000000000000}"/>
          </ac:spMkLst>
        </pc:spChg>
        <pc:spChg chg="mod">
          <ac:chgData name="Legros.Nathalie" userId="dd9dabb4-afc0-41b5-bbc5-002c4a6ac4ea" providerId="ADAL" clId="{16C901AC-BC9E-4F97-9F80-D006D621AE55}" dt="2025-05-13T13:34:11.813" v="0" actId="1076"/>
          <ac:spMkLst>
            <pc:docMk/>
            <pc:sldMk cId="0" sldId="256"/>
            <ac:spMk id="105" creationId="{00000000-0000-0000-0000-000000000000}"/>
          </ac:spMkLst>
        </pc:spChg>
        <pc:spChg chg="mod">
          <ac:chgData name="Legros.Nathalie" userId="dd9dabb4-afc0-41b5-bbc5-002c4a6ac4ea" providerId="ADAL" clId="{16C901AC-BC9E-4F97-9F80-D006D621AE55}" dt="2025-05-13T13:47:15.738" v="163" actId="1037"/>
          <ac:spMkLst>
            <pc:docMk/>
            <pc:sldMk cId="0" sldId="256"/>
            <ac:spMk id="113" creationId="{00000000-0000-0000-0000-000000000000}"/>
          </ac:spMkLst>
        </pc:spChg>
        <pc:spChg chg="mod">
          <ac:chgData name="Legros.Nathalie" userId="dd9dabb4-afc0-41b5-bbc5-002c4a6ac4ea" providerId="ADAL" clId="{16C901AC-BC9E-4F97-9F80-D006D621AE55}" dt="2025-05-13T13:47:34.992" v="166" actId="20577"/>
          <ac:spMkLst>
            <pc:docMk/>
            <pc:sldMk cId="0" sldId="256"/>
            <ac:spMk id="116" creationId="{00000000-0000-0000-0000-000000000000}"/>
          </ac:spMkLst>
        </pc:spChg>
        <pc:cxnChg chg="mod">
          <ac:chgData name="Legros.Nathalie" userId="dd9dabb4-afc0-41b5-bbc5-002c4a6ac4ea" providerId="ADAL" clId="{16C901AC-BC9E-4F97-9F80-D006D621AE55}" dt="2025-05-13T13:47:20.535" v="165" actId="1038"/>
          <ac:cxnSpMkLst>
            <pc:docMk/>
            <pc:sldMk cId="0" sldId="256"/>
            <ac:cxnSpMk id="112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i="0" u="none" strike="noStrike" cap="none" dirty="0">
                <a:solidFill>
                  <a:srgbClr val="70AD47"/>
                </a:solidFill>
                <a:latin typeface="Calibri"/>
                <a:ea typeface="Calibri"/>
                <a:cs typeface="Calibri"/>
                <a:sym typeface="Calibri"/>
              </a:rPr>
              <a:t>Chapitre 9 : </a:t>
            </a:r>
            <a:r>
              <a:rPr lang="fr-F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exemple de plan de séquence 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Tout professeur est libre de son organisation et de ses choix pédagogiques. Il peut suivre les propositions ci-dessous, les adapter ou utiliser le manuel à sa guise</a:t>
            </a:r>
            <a:r>
              <a:rPr lang="fr-FR" sz="1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fr-FR" sz="1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dirty="0"/>
          </a:p>
        </p:txBody>
      </p:sp>
      <p:sp>
        <p:nvSpPr>
          <p:cNvPr id="85" name="Google Shape;85;p1"/>
          <p:cNvSpPr/>
          <p:nvPr/>
        </p:nvSpPr>
        <p:spPr>
          <a:xfrm>
            <a:off x="5379496" y="2556136"/>
            <a:ext cx="259286" cy="263419"/>
          </a:xfrm>
          <a:prstGeom prst="ellipse">
            <a:avLst/>
          </a:prstGeom>
          <a:solidFill>
            <a:srgbClr val="70AD47"/>
          </a:solidFill>
          <a:ln w="12700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grpSp>
        <p:nvGrpSpPr>
          <p:cNvPr id="86" name="Google Shape;86;p1"/>
          <p:cNvGrpSpPr/>
          <p:nvPr/>
        </p:nvGrpSpPr>
        <p:grpSpPr>
          <a:xfrm>
            <a:off x="600372" y="922373"/>
            <a:ext cx="5223427" cy="1365577"/>
            <a:chOff x="-430817" y="825795"/>
            <a:chExt cx="4585968" cy="1290419"/>
          </a:xfrm>
        </p:grpSpPr>
        <p:sp>
          <p:nvSpPr>
            <p:cNvPr id="87" name="Google Shape;87;p1"/>
            <p:cNvSpPr/>
            <p:nvPr/>
          </p:nvSpPr>
          <p:spPr>
            <a:xfrm>
              <a:off x="-430817" y="829222"/>
              <a:ext cx="1808626" cy="1286992"/>
            </a:xfrm>
            <a:prstGeom prst="rect">
              <a:avLst/>
            </a:prstGeom>
            <a:noFill/>
            <a:ln w="28575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88900" marR="0" lvl="0" indent="-8890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200" b="1" i="0" u="none" strike="noStrike" cap="none" dirty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1 - Vocabulaire</a:t>
              </a:r>
              <a:endParaRPr dirty="0"/>
            </a:p>
            <a:p>
              <a:pPr marL="88900" marR="0" lvl="0" indent="-88900" algn="l" rtl="0"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800"/>
                <a:buFont typeface="Arial"/>
                <a:buChar char="•"/>
              </a:pPr>
              <a:r>
                <a:rPr lang="fr-FR" sz="800" b="1" i="0" u="none" strike="noStrike" cap="none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Pour démarrer</a:t>
              </a:r>
              <a:endParaRPr dirty="0"/>
            </a:p>
            <a:p>
              <a:pPr marL="17780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n° 9</a:t>
              </a:r>
              <a:r>
                <a:rPr lang="fr-FR" sz="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– </a:t>
              </a:r>
              <a:r>
                <a:rPr lang="fr-FR" sz="8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12 </a:t>
              </a:r>
            </a:p>
            <a:p>
              <a:pPr marL="17780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Activité 1</a:t>
              </a:r>
              <a:endParaRPr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88900" marR="0" lvl="0" indent="-88900" algn="l" rtl="0">
                <a:spcBef>
                  <a:spcPts val="0"/>
                </a:spcBef>
                <a:spcAft>
                  <a:spcPts val="0"/>
                </a:spcAft>
                <a:buClr>
                  <a:srgbClr val="70AD47"/>
                </a:buClr>
                <a:buSzPts val="800"/>
                <a:buFont typeface="Arial"/>
                <a:buChar char="•"/>
              </a:pPr>
              <a:r>
                <a:rPr lang="fr-FR" sz="800" b="1" i="0" u="none" strike="noStrike" cap="none" dirty="0">
                  <a:solidFill>
                    <a:srgbClr val="70AD47"/>
                  </a:solidFill>
                  <a:latin typeface="Calibri"/>
                  <a:ea typeface="Calibri"/>
                  <a:cs typeface="Calibri"/>
                  <a:sym typeface="Calibri"/>
                </a:rPr>
                <a:t>Cours et Méthode 1</a:t>
              </a:r>
              <a:endParaRPr sz="8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88900" marR="0" lvl="0" indent="-8890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b="0" i="0" u="none" strike="noStrike" cap="none" dirty="0">
                  <a:solidFill>
                    <a:srgbClr val="A5A5A5"/>
                  </a:solidFill>
                  <a:latin typeface="Calibri"/>
                  <a:ea typeface="Calibri"/>
                  <a:cs typeface="Calibri"/>
                  <a:sym typeface="Calibri"/>
                </a:rPr>
                <a:t>        </a:t>
              </a:r>
              <a:r>
                <a:rPr lang="fr-FR" sz="800" b="0" i="0" u="none" strike="noStrike" cap="none" dirty="0">
                  <a:solidFill>
                    <a:schemeClr val="accent6"/>
                  </a:solidFill>
                  <a:latin typeface="Calibri"/>
                  <a:ea typeface="Calibri"/>
                  <a:cs typeface="Calibri"/>
                  <a:sym typeface="Calibri"/>
                </a:rPr>
                <a:t>1. La notion d’angle</a:t>
              </a:r>
              <a:endParaRPr dirty="0"/>
            </a:p>
            <a:p>
              <a:pPr marL="88900" marR="0" lvl="0" indent="-88900" algn="l" rtl="0"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800"/>
                <a:buFont typeface="Arial"/>
                <a:buChar char="•"/>
              </a:pPr>
              <a:r>
                <a:rPr lang="fr-FR" sz="800" b="1" i="0" u="none" strike="noStrike" cap="none" dirty="0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Exercices</a:t>
              </a:r>
              <a:endParaRPr sz="800" b="1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80975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n° 27 – 32 – 34 – 50* –  52**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b="1" i="0" u="none" strike="noStrike" cap="none" dirty="0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     Pour les plus rapides</a:t>
              </a:r>
              <a:endParaRPr sz="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80975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n° 33 – 36 – 51*</a:t>
              </a:r>
              <a:endParaRPr sz="8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1659025" y="825795"/>
              <a:ext cx="2496126" cy="1286991"/>
            </a:xfrm>
            <a:prstGeom prst="rect">
              <a:avLst/>
            </a:prstGeom>
            <a:noFill/>
            <a:ln w="28575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200" b="1" i="0" u="none" strike="noStrike" cap="none" dirty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2 - Technique de comparaison</a:t>
              </a:r>
              <a:endParaRPr dirty="0"/>
            </a:p>
            <a:p>
              <a:pPr marL="88900" marR="0" lvl="0" indent="-88900" algn="l" rtl="0"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800"/>
                <a:buFont typeface="Arial"/>
                <a:buChar char="•"/>
              </a:pPr>
              <a:r>
                <a:rPr lang="fr-FR" sz="800" b="1" i="0" u="none" strike="noStrike" cap="none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Pour démarrer</a:t>
              </a:r>
              <a:endParaRPr dirty="0"/>
            </a:p>
            <a:p>
              <a:pPr marL="180975" marR="0" lvl="0" indent="-3175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Rituel 1</a:t>
              </a:r>
              <a:endParaRPr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88900" marR="0" lvl="0" indent="-88900" algn="l" rtl="0">
                <a:spcBef>
                  <a:spcPts val="0"/>
                </a:spcBef>
                <a:spcAft>
                  <a:spcPts val="0"/>
                </a:spcAft>
                <a:buClr>
                  <a:srgbClr val="70AD47"/>
                </a:buClr>
                <a:buSzPts val="800"/>
                <a:buFont typeface="Arial"/>
                <a:buChar char="•"/>
              </a:pPr>
              <a:r>
                <a:rPr lang="fr-FR" sz="800" b="1" i="0" u="none" strike="noStrike" cap="none" dirty="0">
                  <a:solidFill>
                    <a:srgbClr val="70AD47"/>
                  </a:solidFill>
                  <a:latin typeface="Calibri"/>
                  <a:ea typeface="Calibri"/>
                  <a:cs typeface="Calibri"/>
                  <a:sym typeface="Calibri"/>
                </a:rPr>
                <a:t>Cours et  Méthode 2 </a:t>
              </a:r>
              <a:endParaRPr sz="8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88900" marR="0" lvl="0" indent="-8890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b="0" i="0" u="none" strike="noStrike" cap="none" dirty="0">
                  <a:solidFill>
                    <a:srgbClr val="70AD47"/>
                  </a:solidFill>
                  <a:latin typeface="Calibri"/>
                  <a:ea typeface="Calibri"/>
                  <a:cs typeface="Calibri"/>
                  <a:sym typeface="Calibri"/>
                </a:rPr>
                <a:t>        1. Comparaison de deux angles</a:t>
              </a:r>
              <a:endParaRPr dirty="0"/>
            </a:p>
            <a:p>
              <a:pPr marL="88900" marR="0" lvl="0" indent="-88900" algn="l" rtl="0"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800"/>
                <a:buFont typeface="Arial"/>
                <a:buChar char="•"/>
              </a:pPr>
              <a:r>
                <a:rPr lang="fr-FR" sz="800" b="1" i="0" u="none" strike="noStrike" cap="none" dirty="0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Exercices </a:t>
              </a:r>
              <a:endParaRPr sz="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80975" marR="0" lvl="0" indent="-1587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n° 23 – 18 – 53*</a:t>
              </a:r>
              <a:endParaRPr dirty="0"/>
            </a:p>
            <a:p>
              <a:pPr marL="87313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b="1" i="0" u="none" strike="noStrike" cap="none" dirty="0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Pour les plus rapides</a:t>
              </a:r>
              <a:endParaRPr sz="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80975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n° 54**</a:t>
              </a:r>
              <a:r>
                <a:rPr lang="fr-FR" sz="8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9" name="Google Shape;89;p1"/>
            <p:cNvCxnSpPr/>
            <p:nvPr/>
          </p:nvCxnSpPr>
          <p:spPr>
            <a:xfrm>
              <a:off x="1377809" y="1350012"/>
              <a:ext cx="281216" cy="0"/>
            </a:xfrm>
            <a:prstGeom prst="straightConnector1">
              <a:avLst/>
            </a:prstGeom>
            <a:noFill/>
            <a:ln w="38100" cap="flat" cmpd="sng">
              <a:solidFill>
                <a:srgbClr val="7F7F7F"/>
              </a:solidFill>
              <a:prstDash val="dot"/>
              <a:miter lim="800000"/>
              <a:headEnd type="none" w="sm" len="sm"/>
              <a:tailEnd type="triangle" w="med" len="med"/>
            </a:ln>
          </p:spPr>
        </p:cxnSp>
      </p:grpSp>
      <p:sp>
        <p:nvSpPr>
          <p:cNvPr id="90" name="Google Shape;90;p1"/>
          <p:cNvSpPr/>
          <p:nvPr/>
        </p:nvSpPr>
        <p:spPr>
          <a:xfrm>
            <a:off x="260859" y="2587104"/>
            <a:ext cx="240580" cy="244415"/>
          </a:xfrm>
          <a:prstGeom prst="ellipse">
            <a:avLst/>
          </a:prstGeom>
          <a:solidFill>
            <a:srgbClr val="70AD47"/>
          </a:solidFill>
          <a:ln w="12700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sp>
        <p:nvSpPr>
          <p:cNvPr id="91" name="Google Shape;91;p1"/>
          <p:cNvSpPr/>
          <p:nvPr/>
        </p:nvSpPr>
        <p:spPr>
          <a:xfrm>
            <a:off x="363072" y="4562526"/>
            <a:ext cx="245370" cy="249281"/>
          </a:xfrm>
          <a:prstGeom prst="ellipse">
            <a:avLst/>
          </a:prstGeom>
          <a:solidFill>
            <a:srgbClr val="70AD47"/>
          </a:solidFill>
          <a:ln w="12700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dirty="0"/>
          </a:p>
        </p:txBody>
      </p:sp>
      <p:sp>
        <p:nvSpPr>
          <p:cNvPr id="92" name="Google Shape;92;p1"/>
          <p:cNvSpPr txBox="1"/>
          <p:nvPr/>
        </p:nvSpPr>
        <p:spPr>
          <a:xfrm>
            <a:off x="485669" y="600870"/>
            <a:ext cx="489382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La notion d’angle et la comparaison de deux angles</a:t>
            </a:r>
            <a:endParaRPr sz="1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 w="12700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467725" y="2549799"/>
            <a:ext cx="404399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La mesure d’un angle : avec un rapporteur</a:t>
            </a:r>
            <a:endParaRPr sz="1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5644294" y="2547308"/>
            <a:ext cx="556417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La nature d’un angle, angles adjacents et supplémentaires</a:t>
            </a:r>
            <a:endParaRPr sz="1400" i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577400" y="4543100"/>
            <a:ext cx="506138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Angles opposés par le sommet et bissectrice d’un angle</a:t>
            </a:r>
            <a:endParaRPr sz="1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9718522" y="1385576"/>
            <a:ext cx="1826354" cy="471653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MathALEA</a:t>
            </a:r>
            <a:endParaRPr sz="1200" b="1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 que je dois savoir </a:t>
            </a:r>
            <a:r>
              <a:rPr lang="fr-F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200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821190" y="2862811"/>
            <a:ext cx="2004079" cy="1420446"/>
          </a:xfrm>
          <a:prstGeom prst="rect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3 - Avec un rapporteur (construire un angle)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Pour démarrer</a:t>
            </a:r>
            <a:endParaRPr dirty="0"/>
          </a:p>
          <a:p>
            <a:pPr marL="180975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Rituel 3 </a:t>
            </a: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 n° 55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rgbClr val="70AD47"/>
                </a:solidFill>
                <a:latin typeface="Calibri"/>
                <a:ea typeface="Calibri"/>
                <a:cs typeface="Calibri"/>
                <a:sym typeface="Calibri"/>
              </a:rPr>
              <a:t>Méthode 4 </a:t>
            </a:r>
            <a:endParaRPr sz="800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Construire un angle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Exercices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24 – 44 – 45 – 66* – 69** – 71** </a:t>
            </a:r>
            <a:endParaRPr dirty="0"/>
          </a:p>
          <a:p>
            <a:pPr marL="88900" marR="0" lvl="0" indent="-158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Pour les plus rapides</a:t>
            </a:r>
            <a:endParaRPr sz="8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67* – 68* – 70 **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6871113" y="914583"/>
            <a:ext cx="2139636" cy="1202331"/>
          </a:xfrm>
          <a:prstGeom prst="rect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1 - Avec un gabarit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Pour démarrer</a:t>
            </a:r>
            <a:endParaRPr dirty="0"/>
          </a:p>
          <a:p>
            <a:pPr marL="180975" marR="0" lvl="0" indent="-1587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Rituel 2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587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Activité 2 </a:t>
            </a:r>
          </a:p>
          <a:p>
            <a:pPr marL="92075" marR="0" lvl="0" indent="-92075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Exercices</a:t>
            </a:r>
            <a:endParaRPr dirty="0"/>
          </a:p>
          <a:p>
            <a:pPr marL="180975" marR="0" lvl="0" indent="-1587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15 – 17 – 21 </a:t>
            </a:r>
            <a:endParaRPr dirty="0"/>
          </a:p>
          <a:p>
            <a:pPr marL="88900" marR="0" lvl="0" indent="-158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Pour les plus rapides</a:t>
            </a:r>
            <a:endParaRPr sz="8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85 </a:t>
            </a:r>
            <a:r>
              <a:rPr lang="fr-FR" sz="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jeux</a:t>
            </a:r>
            <a:endParaRPr sz="800" i="1" dirty="0"/>
          </a:p>
        </p:txBody>
      </p:sp>
      <p:sp>
        <p:nvSpPr>
          <p:cNvPr id="100" name="Google Shape;100;p1"/>
          <p:cNvSpPr/>
          <p:nvPr/>
        </p:nvSpPr>
        <p:spPr>
          <a:xfrm>
            <a:off x="650627" y="2860806"/>
            <a:ext cx="1871110" cy="1420446"/>
          </a:xfrm>
          <a:prstGeom prst="rect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2 - Avec un rapporteur (mesurer un angle)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Pour démarrer</a:t>
            </a:r>
            <a:endParaRPr dirty="0"/>
          </a:p>
          <a:p>
            <a:pPr marL="180975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</a:t>
            </a: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n°4 – 5</a:t>
            </a:r>
            <a:r>
              <a:rPr lang="fr-FR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rgbClr val="70AD47"/>
                </a:solidFill>
                <a:latin typeface="Calibri"/>
                <a:ea typeface="Calibri"/>
                <a:cs typeface="Calibri"/>
                <a:sym typeface="Calibri"/>
              </a:rPr>
              <a:t>Cours et Méthode 3 </a:t>
            </a:r>
            <a:endParaRPr sz="800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587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2. La mesure d’un angle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Exercices</a:t>
            </a:r>
            <a:endParaRPr dirty="0"/>
          </a:p>
          <a:p>
            <a:pPr marL="180975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39 – 40 – 56* – 58* – 61** – 64** </a:t>
            </a:r>
            <a:endParaRPr dirty="0"/>
          </a:p>
          <a:p>
            <a:pPr marL="87313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Pour les plus rapides</a:t>
            </a:r>
            <a:endParaRPr sz="8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42 – 57* – 59* – 63**  </a:t>
            </a:r>
            <a:endParaRPr sz="800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5740401" y="2861072"/>
            <a:ext cx="2853302" cy="1571599"/>
          </a:xfrm>
          <a:prstGeom prst="rect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1 - Vocabulaire : la nature d’un angle</a:t>
            </a:r>
            <a:endParaRPr sz="8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Pour démarrer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</a:t>
            </a: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n° 1 – 2 – 3 – 6 – 7 </a:t>
            </a: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Activité 3</a:t>
            </a:r>
            <a:endParaRPr sz="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rgbClr val="70AD47"/>
                </a:solidFill>
                <a:latin typeface="Calibri"/>
                <a:ea typeface="Calibri"/>
                <a:cs typeface="Calibri"/>
                <a:sym typeface="Calibri"/>
              </a:rPr>
              <a:t>Cours </a:t>
            </a:r>
            <a:endParaRPr sz="800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rgbClr val="70AD47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fr-FR" sz="800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La nature d’un angle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Exercices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13 – 19 – 74* – 46 – 75* – 90**</a:t>
            </a:r>
            <a:endParaRPr dirty="0"/>
          </a:p>
          <a:p>
            <a:pPr marL="88900" marR="0" lvl="0" indent="-158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Pour les plus rapides</a:t>
            </a:r>
            <a:endParaRPr sz="8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14 – 41 – 43 – 86**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02" name="Google Shape;102;p1"/>
          <p:cNvSpPr/>
          <p:nvPr/>
        </p:nvSpPr>
        <p:spPr>
          <a:xfrm>
            <a:off x="642904" y="4872144"/>
            <a:ext cx="2170563" cy="1450684"/>
          </a:xfrm>
          <a:prstGeom prst="rect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1 - Vocabulaire et propriété : angles opposés par le sommet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Pour démarrer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Activité 4</a:t>
            </a: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rgbClr val="70AD47"/>
                </a:solidFill>
                <a:latin typeface="Calibri"/>
                <a:ea typeface="Calibri"/>
                <a:cs typeface="Calibri"/>
                <a:sym typeface="Calibri"/>
              </a:rPr>
              <a:t>Cours et Méthode 5 </a:t>
            </a:r>
            <a:endParaRPr sz="800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4. Angles opposés par le sommet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Exercices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25 – 37 – 79*   </a:t>
            </a:r>
            <a:endParaRPr dirty="0"/>
          </a:p>
          <a:p>
            <a:pPr marL="88900" marR="0" lvl="0" indent="-158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Pour les plus rapides</a:t>
            </a:r>
            <a:endParaRPr sz="8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78 (question 1) –  88* – 99* </a:t>
            </a:r>
            <a:endParaRPr dirty="0"/>
          </a:p>
        </p:txBody>
      </p:sp>
      <p:sp>
        <p:nvSpPr>
          <p:cNvPr id="103" name="Google Shape;103;p1"/>
          <p:cNvSpPr/>
          <p:nvPr/>
        </p:nvSpPr>
        <p:spPr>
          <a:xfrm>
            <a:off x="3121685" y="4867130"/>
            <a:ext cx="1927888" cy="1450684"/>
          </a:xfrm>
          <a:prstGeom prst="rect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2 - La bissectrice d’un angle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Pour démarrer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80</a:t>
            </a:r>
            <a:r>
              <a:rPr lang="fr-F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 et  </a:t>
            </a: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11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rgbClr val="70AD47"/>
                </a:solidFill>
                <a:latin typeface="Calibri"/>
                <a:ea typeface="Calibri"/>
                <a:cs typeface="Calibri"/>
                <a:sym typeface="Calibri"/>
              </a:rPr>
              <a:t>Cours et Méthode 6 </a:t>
            </a:r>
            <a:endParaRPr sz="800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4. Bissectrice d’un angle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Exercices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47 – 81* – 83** </a:t>
            </a:r>
            <a:endParaRPr dirty="0"/>
          </a:p>
          <a:p>
            <a:pPr marL="88900" marR="0" lvl="0" indent="-158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Pour les plus rapides</a:t>
            </a:r>
            <a:endParaRPr sz="8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82**  – 94***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9718522" y="5270008"/>
            <a:ext cx="2005753" cy="612926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DM ou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Problème à prise d’initiative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page 212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7698784" y="6525046"/>
            <a:ext cx="3033363" cy="215444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étoiles </a:t>
            </a:r>
            <a:r>
              <a:rPr lang="fr-FR" sz="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* fragile  ;  ** satisfaisant (niveau attendu)  ; *** expert. </a:t>
            </a:r>
            <a:endParaRPr dirty="0"/>
          </a:p>
        </p:txBody>
      </p:sp>
      <p:cxnSp>
        <p:nvCxnSpPr>
          <p:cNvPr id="106" name="Google Shape;106;p1"/>
          <p:cNvCxnSpPr/>
          <p:nvPr/>
        </p:nvCxnSpPr>
        <p:spPr>
          <a:xfrm>
            <a:off x="2521737" y="3511742"/>
            <a:ext cx="308218" cy="0"/>
          </a:xfrm>
          <a:prstGeom prst="straightConnector1">
            <a:avLst/>
          </a:prstGeom>
          <a:noFill/>
          <a:ln w="38100" cap="flat" cmpd="sng">
            <a:solidFill>
              <a:srgbClr val="7F7F7F"/>
            </a:solidFill>
            <a:prstDash val="dot"/>
            <a:miter lim="800000"/>
            <a:headEnd type="none" w="sm" len="sm"/>
            <a:tailEnd type="triangle" w="med" len="med"/>
          </a:ln>
        </p:spPr>
      </p:cxnSp>
      <p:cxnSp>
        <p:nvCxnSpPr>
          <p:cNvPr id="107" name="Google Shape;107;p1"/>
          <p:cNvCxnSpPr/>
          <p:nvPr/>
        </p:nvCxnSpPr>
        <p:spPr>
          <a:xfrm>
            <a:off x="2829955" y="5606160"/>
            <a:ext cx="308218" cy="0"/>
          </a:xfrm>
          <a:prstGeom prst="straightConnector1">
            <a:avLst/>
          </a:prstGeom>
          <a:noFill/>
          <a:ln w="38100" cap="flat" cmpd="sng">
            <a:solidFill>
              <a:srgbClr val="7F7F7F"/>
            </a:solidFill>
            <a:prstDash val="dot"/>
            <a:miter lim="800000"/>
            <a:headEnd type="none" w="sm" len="sm"/>
            <a:tailEnd type="triangle" w="med" len="med"/>
          </a:ln>
        </p:spPr>
      </p:cxnSp>
      <p:sp>
        <p:nvSpPr>
          <p:cNvPr id="108" name="Google Shape;108;p1"/>
          <p:cNvSpPr txBox="1"/>
          <p:nvPr/>
        </p:nvSpPr>
        <p:spPr>
          <a:xfrm>
            <a:off x="577400" y="6401936"/>
            <a:ext cx="269285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i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Je pars du bon pied </a:t>
            </a:r>
            <a:r>
              <a:rPr lang="fr-FR" sz="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pages 190 et 191 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élèves en difficulté pourront être dirigés vers ces pages.</a:t>
            </a:r>
            <a:endParaRPr/>
          </a:p>
        </p:txBody>
      </p:sp>
      <p:pic>
        <p:nvPicPr>
          <p:cNvPr id="109" name="Google Shape;10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28171" y="6377205"/>
            <a:ext cx="1076153" cy="3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6634" y="65466"/>
            <a:ext cx="1234107" cy="3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"/>
          <p:cNvSpPr/>
          <p:nvPr/>
        </p:nvSpPr>
        <p:spPr>
          <a:xfrm>
            <a:off x="7937802" y="5272038"/>
            <a:ext cx="1467004" cy="610960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Activité numérique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Scratch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201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2" name="Google Shape;112;p1"/>
          <p:cNvCxnSpPr/>
          <p:nvPr/>
        </p:nvCxnSpPr>
        <p:spPr>
          <a:xfrm>
            <a:off x="8581183" y="3501103"/>
            <a:ext cx="308218" cy="0"/>
          </a:xfrm>
          <a:prstGeom prst="straightConnector1">
            <a:avLst/>
          </a:prstGeom>
          <a:noFill/>
          <a:ln w="38100" cap="flat" cmpd="sng">
            <a:solidFill>
              <a:srgbClr val="7F7F7F"/>
            </a:solidFill>
            <a:prstDash val="dot"/>
            <a:miter lim="800000"/>
            <a:headEnd type="none" w="sm" len="sm"/>
            <a:tailEnd type="triangle" w="med" len="med"/>
          </a:ln>
        </p:spPr>
      </p:cxnSp>
      <p:sp>
        <p:nvSpPr>
          <p:cNvPr id="113" name="Google Shape;113;p1"/>
          <p:cNvSpPr/>
          <p:nvPr/>
        </p:nvSpPr>
        <p:spPr>
          <a:xfrm>
            <a:off x="8897342" y="2865716"/>
            <a:ext cx="2375280" cy="1571603"/>
          </a:xfrm>
          <a:prstGeom prst="rect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2 - Vocabulaire : angles adjacents et supplémentaires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Pour démarrer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</a:t>
            </a: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72 (questions 1 et 2)   et    n° 28 – 38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rgbClr val="70AD47"/>
                </a:solidFill>
                <a:latin typeface="Calibri"/>
                <a:ea typeface="Calibri"/>
                <a:cs typeface="Calibri"/>
                <a:sym typeface="Calibri"/>
              </a:rPr>
              <a:t>Cours</a:t>
            </a:r>
            <a:endParaRPr sz="800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3. Angles adjacents et supplémentaires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Exercices</a:t>
            </a:r>
            <a:endParaRPr dirty="0"/>
          </a:p>
          <a:p>
            <a:pPr marL="177800" marR="0" lvl="0" indent="31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72 (question 3) – 35 (questions 2 et 3) –</a:t>
            </a:r>
            <a:b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76* (questions a. et b.) –  77*</a:t>
            </a:r>
            <a:endParaRPr dirty="0"/>
          </a:p>
          <a:p>
            <a:pPr marL="88900" marR="0" lvl="0" indent="-158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Pour les plus rapides</a:t>
            </a:r>
            <a:endParaRPr sz="8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76* (question c.)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6710710" y="605354"/>
            <a:ext cx="373157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La mesure d’un angle : avec un gabarit</a:t>
            </a:r>
            <a:endParaRPr sz="1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6470130" y="639579"/>
            <a:ext cx="240580" cy="244415"/>
          </a:xfrm>
          <a:prstGeom prst="ellipse">
            <a:avLst/>
          </a:prstGeom>
          <a:solidFill>
            <a:srgbClr val="70AD47"/>
          </a:solidFill>
          <a:ln w="12700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16" name="Google Shape;116;p1"/>
          <p:cNvSpPr/>
          <p:nvPr/>
        </p:nvSpPr>
        <p:spPr>
          <a:xfrm>
            <a:off x="5379496" y="4863064"/>
            <a:ext cx="2170563" cy="1459763"/>
          </a:xfrm>
          <a:prstGeom prst="rect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3 - Problèmes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Pour démarrer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</a:t>
            </a: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78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QCM Bilan </a:t>
            </a:r>
            <a:r>
              <a:rPr lang="fr-F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84</a:t>
            </a:r>
            <a:endParaRPr dirty="0"/>
          </a:p>
          <a:p>
            <a:pPr marL="88900" marR="0" lvl="0" indent="-88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Exercices</a:t>
            </a:r>
            <a:endParaRPr dirty="0"/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95** – 93** – 97** </a:t>
            </a:r>
            <a:endParaRPr dirty="0"/>
          </a:p>
          <a:p>
            <a:pPr marL="88900" marR="0" lvl="0" indent="-158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Pour les plus rapides</a:t>
            </a:r>
            <a:endParaRPr sz="8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8900" marR="0" lvl="0" indent="920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n° 96** – 92**</a:t>
            </a:r>
            <a:endParaRPr dirty="0"/>
          </a:p>
        </p:txBody>
      </p:sp>
      <p:cxnSp>
        <p:nvCxnSpPr>
          <p:cNvPr id="117" name="Google Shape;117;p1"/>
          <p:cNvCxnSpPr/>
          <p:nvPr/>
        </p:nvCxnSpPr>
        <p:spPr>
          <a:xfrm>
            <a:off x="5071278" y="5641864"/>
            <a:ext cx="308218" cy="0"/>
          </a:xfrm>
          <a:prstGeom prst="straightConnector1">
            <a:avLst/>
          </a:prstGeom>
          <a:noFill/>
          <a:ln w="38100" cap="flat" cmpd="sng">
            <a:solidFill>
              <a:srgbClr val="7F7F7F"/>
            </a:solidFill>
            <a:prstDash val="dot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650</Words>
  <Application>Microsoft Office PowerPoint</Application>
  <PresentationFormat>Grand écran</PresentationFormat>
  <Paragraphs>114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Christophe Gombert</dc:creator>
  <cp:lastModifiedBy>Legros.Nathalie</cp:lastModifiedBy>
  <cp:revision>5</cp:revision>
  <dcterms:created xsi:type="dcterms:W3CDTF">2022-07-11T08:32:07Z</dcterms:created>
  <dcterms:modified xsi:type="dcterms:W3CDTF">2025-06-02T09:16:09Z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